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7" r:id="rId12"/>
    <p:sldId id="271" r:id="rId13"/>
    <p:sldId id="272" r:id="rId14"/>
    <p:sldId id="273" r:id="rId15"/>
    <p:sldId id="274" r:id="rId16"/>
    <p:sldId id="275" r:id="rId17"/>
    <p:sldId id="277" r:id="rId18"/>
  </p:sldIdLst>
  <p:sldSz cx="9004300" cy="6845300"/>
  <p:notesSz cx="9004300" cy="6845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24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5322" y="2122043"/>
            <a:ext cx="7653655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6B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50645" y="3833368"/>
            <a:ext cx="630301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6B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6B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0215" y="1574419"/>
            <a:ext cx="391687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37214" y="1574419"/>
            <a:ext cx="391687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6B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568" y="5862"/>
            <a:ext cx="8055942" cy="683537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9327" y="539495"/>
            <a:ext cx="2560320" cy="71170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98520" y="1260347"/>
            <a:ext cx="2203704" cy="18257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4568" y="5862"/>
            <a:ext cx="8055942" cy="683537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9327" y="539495"/>
            <a:ext cx="2560320" cy="7117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459" y="1189481"/>
            <a:ext cx="8047380" cy="10581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6B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80003" y="2152014"/>
            <a:ext cx="4825365" cy="4372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61462" y="6366129"/>
            <a:ext cx="2881376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0215" y="6366129"/>
            <a:ext cx="207098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83096" y="6366129"/>
            <a:ext cx="207098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126" y="4320666"/>
            <a:ext cx="3665220" cy="113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006BAB"/>
                </a:solidFill>
                <a:latin typeface="Arial"/>
                <a:cs typeface="Arial"/>
              </a:rPr>
              <a:t>Katedra</a:t>
            </a:r>
            <a:r>
              <a:rPr sz="2600" b="1" spc="-5" dirty="0">
                <a:solidFill>
                  <a:srgbClr val="006BAB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6BAB"/>
                </a:solidFill>
                <a:latin typeface="Arial"/>
                <a:cs typeface="Arial"/>
              </a:rPr>
              <a:t>optiky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0"/>
              </a:spcBef>
            </a:pPr>
            <a:r>
              <a:rPr sz="2600" b="1" dirty="0">
                <a:solidFill>
                  <a:srgbClr val="006BAB"/>
                </a:solidFill>
                <a:latin typeface="Arial"/>
                <a:cs typeface="Arial"/>
              </a:rPr>
              <a:t>Přírodovědecká</a:t>
            </a:r>
            <a:r>
              <a:rPr sz="2600" b="1" spc="-40" dirty="0">
                <a:solidFill>
                  <a:srgbClr val="006BAB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6BAB"/>
                </a:solidFill>
                <a:latin typeface="Arial"/>
                <a:cs typeface="Arial"/>
              </a:rPr>
              <a:t>fakulta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813" rIns="0" bIns="0" rtlCol="0">
            <a:spAutoFit/>
          </a:bodyPr>
          <a:lstStyle/>
          <a:p>
            <a:pPr marL="120523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Laboratoř</a:t>
            </a:r>
            <a:r>
              <a:rPr sz="2600" spc="-40" dirty="0"/>
              <a:t> </a:t>
            </a:r>
            <a:r>
              <a:rPr sz="2600" dirty="0"/>
              <a:t>Ramanovy</a:t>
            </a:r>
            <a:r>
              <a:rPr sz="2600" spc="-20" dirty="0"/>
              <a:t> </a:t>
            </a:r>
            <a:r>
              <a:rPr sz="2600" spc="-10" dirty="0"/>
              <a:t>spektroskopie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50011" y="4649851"/>
            <a:ext cx="185928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Lidé:</a:t>
            </a:r>
            <a:endParaRPr sz="1600">
              <a:latin typeface="Calibri"/>
              <a:cs typeface="Calibri"/>
            </a:endParaRPr>
          </a:p>
          <a:p>
            <a:pPr marL="12700" marR="339090">
              <a:lnSpc>
                <a:spcPct val="100000"/>
              </a:lnSpc>
            </a:pPr>
            <a:r>
              <a:rPr sz="1600" spc="-50" dirty="0">
                <a:latin typeface="Calibri"/>
                <a:cs typeface="Calibri"/>
              </a:rPr>
              <a:t>Dr.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Josef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Kapitán </a:t>
            </a:r>
            <a:r>
              <a:rPr sz="1600" spc="-50" dirty="0">
                <a:latin typeface="Calibri"/>
                <a:cs typeface="Calibri"/>
              </a:rPr>
              <a:t>Dr.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Jana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Hudecová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50" dirty="0">
                <a:latin typeface="Calibri"/>
                <a:cs typeface="Calibri"/>
              </a:rPr>
              <a:t>Dr.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Radek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Čelechovský </a:t>
            </a:r>
            <a:r>
              <a:rPr sz="1600" spc="-50" dirty="0">
                <a:latin typeface="Calibri"/>
                <a:cs typeface="Calibri"/>
              </a:rPr>
              <a:t>Dr.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Milan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Vůjtek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45" dirty="0">
                <a:latin typeface="Calibri"/>
                <a:cs typeface="Calibri"/>
              </a:rPr>
              <a:t>Mgr. </a:t>
            </a:r>
            <a:r>
              <a:rPr sz="1600" dirty="0">
                <a:latin typeface="Calibri"/>
                <a:cs typeface="Calibri"/>
              </a:rPr>
              <a:t>Michal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Dudka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0720" y="4154170"/>
            <a:ext cx="91059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latin typeface="Calibri"/>
                <a:cs typeface="Calibri"/>
              </a:rPr>
              <a:t>Vybavení: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0720" y="4414773"/>
            <a:ext cx="5728335" cy="2280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spektrometr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vlastní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konstrukce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měření</a:t>
            </a:r>
            <a:r>
              <a:rPr sz="1600" spc="-10" dirty="0">
                <a:latin typeface="Calibri"/>
                <a:cs typeface="Calibri"/>
              </a:rPr>
              <a:t> Ramanových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spekter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a </a:t>
            </a:r>
            <a:r>
              <a:rPr sz="1600" dirty="0">
                <a:latin typeface="Calibri"/>
                <a:cs typeface="Calibri"/>
              </a:rPr>
              <a:t>Ramanovy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optické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aktivity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(ROA)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viditelné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oblasti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excitační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lasery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viditelné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UV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oblasti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spektra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polarizační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optika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viditelnou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UV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oblast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spektra</a:t>
            </a:r>
            <a:endParaRPr sz="1600">
              <a:latin typeface="Calibri"/>
              <a:cs typeface="Calibri"/>
            </a:endParaRPr>
          </a:p>
          <a:p>
            <a:pPr marL="299085" marR="39306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spektrograf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vlastní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konstrukce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vybavený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čočkovými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objektivy, </a:t>
            </a:r>
            <a:r>
              <a:rPr sz="1600" dirty="0">
                <a:latin typeface="Calibri"/>
                <a:cs typeface="Calibri"/>
              </a:rPr>
              <a:t>objemovými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holografickými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difrakčními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mřížkami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citlivými chlazenými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CCD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detektory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elipsometr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vlastní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konstrukce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1984247"/>
            <a:ext cx="1746504" cy="19232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8271" y="1984247"/>
            <a:ext cx="1443227" cy="19232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2655" y="1984247"/>
            <a:ext cx="3028188" cy="1848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142" rIns="0" bIns="0" rtlCol="0">
            <a:spAutoFit/>
          </a:bodyPr>
          <a:lstStyle/>
          <a:p>
            <a:pPr marL="2045335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Laboratoř</a:t>
            </a:r>
            <a:r>
              <a:rPr sz="2600" spc="-40" dirty="0"/>
              <a:t> </a:t>
            </a:r>
            <a:r>
              <a:rPr sz="2600" dirty="0"/>
              <a:t>digitální </a:t>
            </a:r>
            <a:r>
              <a:rPr sz="2600" spc="-10" dirty="0"/>
              <a:t>optiky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70382" y="4425441"/>
            <a:ext cx="17576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Lidé: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prof.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Zdeněk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Bouchal </a:t>
            </a:r>
            <a:r>
              <a:rPr sz="1600" spc="-50" dirty="0">
                <a:latin typeface="Calibri"/>
                <a:cs typeface="Calibri"/>
              </a:rPr>
              <a:t>Dr.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Jan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Podloucký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Calibri"/>
                <a:cs typeface="Calibri"/>
              </a:rPr>
              <a:t>Dr.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Michal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Baránek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spc="-40" dirty="0">
                <a:latin typeface="Calibri"/>
                <a:cs typeface="Calibri"/>
              </a:rPr>
              <a:t>Dr.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Petr</a:t>
            </a:r>
            <a:r>
              <a:rPr sz="1600" i="1" spc="-6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Bouchal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4173" y="4434332"/>
            <a:ext cx="5361940" cy="199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latin typeface="Calibri"/>
                <a:cs typeface="Calibri"/>
              </a:rPr>
              <a:t>Vybavení: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pevnolátkové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polovodičové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lasery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prostorové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modulátory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světla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pracující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viditelné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SWIR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oblasti </a:t>
            </a:r>
            <a:r>
              <a:rPr sz="1600" spc="-20" dirty="0">
                <a:latin typeface="Calibri"/>
                <a:cs typeface="Calibri"/>
              </a:rPr>
              <a:t>systémy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prostorově proměnnou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polarizační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konverzi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světla </a:t>
            </a:r>
            <a:r>
              <a:rPr sz="1600" dirty="0">
                <a:latin typeface="Calibri"/>
                <a:cs typeface="Calibri"/>
              </a:rPr>
              <a:t>CCD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kamery</a:t>
            </a:r>
            <a:endParaRPr sz="1600">
              <a:latin typeface="Calibri"/>
              <a:cs typeface="Calibri"/>
            </a:endParaRPr>
          </a:p>
          <a:p>
            <a:pPr marL="12700" marR="2999105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Calibri"/>
                <a:cs typeface="Calibri"/>
              </a:rPr>
              <a:t>Shack-</a:t>
            </a:r>
            <a:r>
              <a:rPr sz="1600" dirty="0">
                <a:latin typeface="Calibri"/>
                <a:cs typeface="Calibri"/>
              </a:rPr>
              <a:t>Hartmannovy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senzory interferometry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intenzifikované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kamery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143" y="2221991"/>
            <a:ext cx="2508504" cy="16062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4032" y="2221991"/>
            <a:ext cx="2418588" cy="16062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9528" y="2188463"/>
            <a:ext cx="2471928" cy="1639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8929" y="1389379"/>
            <a:ext cx="49199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Významné</a:t>
            </a:r>
            <a:r>
              <a:rPr spc="-70" dirty="0"/>
              <a:t> </a:t>
            </a:r>
            <a:r>
              <a:rPr dirty="0"/>
              <a:t>vědecké</a:t>
            </a:r>
            <a:r>
              <a:rPr spc="-60" dirty="0"/>
              <a:t> </a:t>
            </a:r>
            <a:r>
              <a:rPr dirty="0"/>
              <a:t>granty</a:t>
            </a:r>
            <a:r>
              <a:rPr spc="-40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spc="-10" dirty="0"/>
              <a:t>projekty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975" y="1941068"/>
            <a:ext cx="8130540" cy="3363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Pracovníci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studenti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katedry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optiky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jsou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řešiteli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řady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významných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národních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mezinárodních </a:t>
            </a:r>
            <a:r>
              <a:rPr sz="1700" dirty="0">
                <a:latin typeface="Calibri"/>
                <a:cs typeface="Calibri"/>
              </a:rPr>
              <a:t>vědeckých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grantů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projektů: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 smtClean="0">
                <a:latin typeface="Calibri"/>
                <a:cs typeface="Calibri"/>
              </a:rPr>
              <a:t>Horizon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2020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5" dirty="0" smtClean="0">
                <a:latin typeface="Calibri"/>
                <a:cs typeface="Calibri"/>
              </a:rPr>
              <a:t>EU</a:t>
            </a:r>
            <a:r>
              <a:rPr lang="cs-CZ" sz="1700" spc="-25" dirty="0" smtClean="0">
                <a:latin typeface="Calibri"/>
                <a:cs typeface="Calibri"/>
              </a:rPr>
              <a:t>,</a:t>
            </a:r>
            <a:r>
              <a:rPr lang="en-US" sz="1700" spc="-25" dirty="0" smtClean="0">
                <a:latin typeface="Calibri"/>
                <a:cs typeface="Calibri"/>
              </a:rPr>
              <a:t> nap</a:t>
            </a:r>
            <a:r>
              <a:rPr lang="cs-CZ" sz="1700" spc="-25" dirty="0" smtClean="0">
                <a:latin typeface="Calibri"/>
                <a:cs typeface="Calibri"/>
              </a:rPr>
              <a:t>ř. TWINNING NONGAUSS</a:t>
            </a: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700" spc="-25" dirty="0" err="1" smtClean="0">
                <a:latin typeface="Calibri"/>
                <a:cs typeface="Calibri"/>
              </a:rPr>
              <a:t>Horizon</a:t>
            </a:r>
            <a:r>
              <a:rPr lang="cs-CZ" sz="1700" spc="-25" dirty="0" smtClean="0">
                <a:latin typeface="Calibri"/>
                <a:cs typeface="Calibri"/>
              </a:rPr>
              <a:t> </a:t>
            </a:r>
            <a:r>
              <a:rPr lang="cs-CZ" sz="1700" spc="-25" dirty="0" err="1" smtClean="0">
                <a:latin typeface="Calibri"/>
                <a:cs typeface="Calibri"/>
              </a:rPr>
              <a:t>Europe</a:t>
            </a:r>
            <a:endParaRPr sz="17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spc="-25" dirty="0">
                <a:latin typeface="Calibri"/>
                <a:cs typeface="Calibri"/>
              </a:rPr>
              <a:t>TAČR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Národní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centra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kompetence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1</a:t>
            </a:r>
            <a:endParaRPr sz="17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OP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VVV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 Dlouhodobá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mezisektorová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spolupráce</a:t>
            </a:r>
            <a:endParaRPr sz="17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spc="-10" dirty="0">
                <a:latin typeface="Calibri"/>
                <a:cs typeface="Calibri"/>
              </a:rPr>
              <a:t>QuantERA</a:t>
            </a:r>
            <a:endParaRPr sz="17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spc="-10" dirty="0">
                <a:latin typeface="Calibri"/>
                <a:cs typeface="Calibri"/>
              </a:rPr>
              <a:t>Evropská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kosmická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agentura</a:t>
            </a:r>
            <a:endParaRPr sz="17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GAČR </a:t>
            </a:r>
            <a:r>
              <a:rPr lang="cs-CZ" sz="1700" dirty="0" smtClean="0">
                <a:latin typeface="Calibri"/>
                <a:cs typeface="Calibri"/>
              </a:rPr>
              <a:t>EXPRO, </a:t>
            </a:r>
            <a:r>
              <a:rPr sz="1700" spc="-10" dirty="0" err="1" smtClean="0">
                <a:latin typeface="Calibri"/>
                <a:cs typeface="Calibri"/>
              </a:rPr>
              <a:t>standardní</a:t>
            </a:r>
            <a:r>
              <a:rPr lang="cs-CZ" sz="1700" spc="-10" dirty="0" smtClean="0">
                <a:latin typeface="Calibri"/>
                <a:cs typeface="Calibri"/>
              </a:rPr>
              <a:t> </a:t>
            </a:r>
            <a:r>
              <a:rPr sz="1700" dirty="0" smtClean="0">
                <a:latin typeface="Calibri"/>
                <a:cs typeface="Calibri"/>
              </a:rPr>
              <a:t>a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mezinárodní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projekty</a:t>
            </a:r>
            <a:endParaRPr sz="17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spc="-30" dirty="0" smtClean="0">
                <a:latin typeface="Calibri"/>
                <a:cs typeface="Calibri"/>
              </a:rPr>
              <a:t>MŠMT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4125" y="3676806"/>
            <a:ext cx="1665613" cy="6167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8989" y="2469197"/>
            <a:ext cx="1173479" cy="18074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9735" y="4834508"/>
            <a:ext cx="2375008" cy="11868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2003" y="2422845"/>
            <a:ext cx="1807735" cy="11464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67924" y="5502401"/>
            <a:ext cx="1417320" cy="106222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1465" y="5667755"/>
            <a:ext cx="1764792" cy="73152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85" y="6310274"/>
            <a:ext cx="2221086" cy="34550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50" y="5444564"/>
            <a:ext cx="1766853" cy="1177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473" y="1317116"/>
            <a:ext cx="52089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Mezinárodní</a:t>
            </a:r>
            <a:r>
              <a:rPr sz="2600" spc="-50" dirty="0"/>
              <a:t> </a:t>
            </a:r>
            <a:r>
              <a:rPr sz="2600" dirty="0"/>
              <a:t>vědecká</a:t>
            </a:r>
            <a:r>
              <a:rPr sz="2600" spc="-5" dirty="0"/>
              <a:t> </a:t>
            </a:r>
            <a:r>
              <a:rPr sz="2600" spc="-10" dirty="0"/>
              <a:t>spolupráce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39013" y="1941068"/>
            <a:ext cx="7059930" cy="4328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Úzká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dlouhodobá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výzkumná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spolupráce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předními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zahraničními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univerzitami</a:t>
            </a:r>
            <a:r>
              <a:rPr sz="1700" spc="-50" dirty="0">
                <a:latin typeface="Calibri"/>
                <a:cs typeface="Calibri"/>
              </a:rPr>
              <a:t> a </a:t>
            </a:r>
            <a:r>
              <a:rPr sz="1700" dirty="0">
                <a:latin typeface="Calibri"/>
                <a:cs typeface="Calibri"/>
              </a:rPr>
              <a:t>vědeckými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pracovišti,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například: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Max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Planck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Institue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Science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Light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Danish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Technical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University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University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Tokio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National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University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Singapore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Univeristy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Innsbruck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Sorbonne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Universite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Paris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University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Stockholm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spc="-10" dirty="0">
                <a:latin typeface="Calibri"/>
                <a:cs typeface="Calibri"/>
              </a:rPr>
              <a:t>Yale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University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Zahraniční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stáže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našich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studentů.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Mezinárodní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vědecké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workshopy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semináře.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2579" y="2400300"/>
            <a:ext cx="2793492" cy="2095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9032" y="4686300"/>
            <a:ext cx="3261360" cy="1932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605" y="1362913"/>
            <a:ext cx="614616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Úspěchy</a:t>
            </a:r>
            <a:r>
              <a:rPr sz="2600" spc="-40" dirty="0"/>
              <a:t> </a:t>
            </a:r>
            <a:r>
              <a:rPr sz="2600" dirty="0"/>
              <a:t>našich</a:t>
            </a:r>
            <a:r>
              <a:rPr sz="2600" spc="-20" dirty="0"/>
              <a:t> </a:t>
            </a:r>
            <a:r>
              <a:rPr sz="2600" dirty="0"/>
              <a:t>studentů</a:t>
            </a:r>
            <a:r>
              <a:rPr sz="2600" spc="-20" dirty="0"/>
              <a:t> </a:t>
            </a:r>
            <a:r>
              <a:rPr sz="2600" dirty="0"/>
              <a:t>a</a:t>
            </a:r>
            <a:r>
              <a:rPr sz="2600" spc="-35" dirty="0"/>
              <a:t> </a:t>
            </a:r>
            <a:r>
              <a:rPr sz="2600" spc="-10" dirty="0"/>
              <a:t>absolventů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2220467"/>
            <a:ext cx="2663952" cy="19979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375" y="4564379"/>
            <a:ext cx="2663952" cy="19949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1" dirty="0">
                <a:latin typeface="Calibri"/>
                <a:cs typeface="Calibri"/>
              </a:rPr>
              <a:t>Ivo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Straka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dirty="0"/>
              <a:t>-</a:t>
            </a:r>
            <a:r>
              <a:rPr spc="65" dirty="0"/>
              <a:t> </a:t>
            </a:r>
            <a:r>
              <a:rPr dirty="0"/>
              <a:t>Cena</a:t>
            </a:r>
            <a:r>
              <a:rPr spc="35" dirty="0"/>
              <a:t> </a:t>
            </a:r>
            <a:r>
              <a:rPr dirty="0"/>
              <a:t>Siemens</a:t>
            </a:r>
            <a:r>
              <a:rPr spc="65" dirty="0"/>
              <a:t> </a:t>
            </a:r>
            <a:r>
              <a:rPr spc="-20" dirty="0"/>
              <a:t>2020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pc="-20" dirty="0"/>
          </a:p>
          <a:p>
            <a:pPr marL="1270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Lukáš</a:t>
            </a:r>
            <a:r>
              <a:rPr b="1" spc="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Lachman</a:t>
            </a:r>
            <a:r>
              <a:rPr b="1" spc="60" dirty="0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spc="70" dirty="0"/>
              <a:t> </a:t>
            </a:r>
            <a:r>
              <a:rPr dirty="0"/>
              <a:t>Cena</a:t>
            </a:r>
            <a:r>
              <a:rPr spc="65" dirty="0"/>
              <a:t> </a:t>
            </a:r>
            <a:r>
              <a:rPr dirty="0"/>
              <a:t>Milana</a:t>
            </a:r>
            <a:r>
              <a:rPr spc="75" dirty="0"/>
              <a:t> </a:t>
            </a:r>
            <a:r>
              <a:rPr dirty="0"/>
              <a:t>Odehnala</a:t>
            </a:r>
            <a:r>
              <a:rPr spc="65" dirty="0"/>
              <a:t> </a:t>
            </a:r>
            <a:r>
              <a:rPr spc="-20" dirty="0"/>
              <a:t>2018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pc="-20" dirty="0"/>
          </a:p>
          <a:p>
            <a:pPr marL="1270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Bohumil</a:t>
            </a:r>
            <a:r>
              <a:rPr b="1" spc="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Stoklasa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dirty="0"/>
              <a:t>-</a:t>
            </a:r>
            <a:r>
              <a:rPr spc="95" dirty="0"/>
              <a:t> </a:t>
            </a:r>
            <a:r>
              <a:rPr dirty="0"/>
              <a:t>Cena</a:t>
            </a:r>
            <a:r>
              <a:rPr spc="65" dirty="0"/>
              <a:t> </a:t>
            </a:r>
            <a:r>
              <a:rPr dirty="0"/>
              <a:t>Milana</a:t>
            </a:r>
            <a:r>
              <a:rPr spc="75" dirty="0"/>
              <a:t> </a:t>
            </a:r>
            <a:r>
              <a:rPr dirty="0"/>
              <a:t>Odehnala</a:t>
            </a:r>
            <a:r>
              <a:rPr spc="70" dirty="0"/>
              <a:t> </a:t>
            </a:r>
            <a:r>
              <a:rPr spc="-20" dirty="0"/>
              <a:t>2014</a:t>
            </a:r>
          </a:p>
          <a:p>
            <a:pPr>
              <a:lnSpc>
                <a:spcPct val="100000"/>
              </a:lnSpc>
            </a:pPr>
            <a:endParaRPr spc="-20" dirty="0"/>
          </a:p>
          <a:p>
            <a:pPr marL="12700" marR="5080">
              <a:lnSpc>
                <a:spcPct val="101699"/>
              </a:lnSpc>
            </a:pPr>
            <a:r>
              <a:rPr b="1" dirty="0">
                <a:latin typeface="Calibri"/>
                <a:cs typeface="Calibri"/>
              </a:rPr>
              <a:t>Martina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Miková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dirty="0"/>
              <a:t>-</a:t>
            </a:r>
            <a:r>
              <a:rPr spc="50" dirty="0"/>
              <a:t> </a:t>
            </a:r>
            <a:r>
              <a:rPr dirty="0"/>
              <a:t>Cen</a:t>
            </a:r>
            <a:r>
              <a:rPr spc="45" dirty="0"/>
              <a:t> </a:t>
            </a:r>
            <a:r>
              <a:rPr dirty="0"/>
              <a:t>ministra</a:t>
            </a:r>
            <a:r>
              <a:rPr spc="45" dirty="0"/>
              <a:t> </a:t>
            </a:r>
            <a:r>
              <a:rPr dirty="0"/>
              <a:t>školství</a:t>
            </a:r>
            <a:r>
              <a:rPr spc="40" dirty="0"/>
              <a:t> </a:t>
            </a:r>
            <a:r>
              <a:rPr dirty="0"/>
              <a:t>pro</a:t>
            </a:r>
            <a:r>
              <a:rPr spc="30" dirty="0"/>
              <a:t> </a:t>
            </a:r>
            <a:r>
              <a:rPr spc="-10" dirty="0"/>
              <a:t>vynikající </a:t>
            </a:r>
            <a:r>
              <a:rPr dirty="0"/>
              <a:t>studenty</a:t>
            </a:r>
            <a:r>
              <a:rPr spc="45" dirty="0"/>
              <a:t> </a:t>
            </a:r>
            <a:r>
              <a:rPr dirty="0"/>
              <a:t>za</a:t>
            </a:r>
            <a:r>
              <a:rPr spc="15" dirty="0"/>
              <a:t> </a:t>
            </a:r>
            <a:r>
              <a:rPr dirty="0"/>
              <a:t>rok</a:t>
            </a:r>
            <a:r>
              <a:rPr spc="25" dirty="0"/>
              <a:t> </a:t>
            </a:r>
            <a:r>
              <a:rPr spc="-20" dirty="0"/>
              <a:t>2014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pc="-2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Petr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Marek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spc="20" dirty="0"/>
              <a:t> </a:t>
            </a:r>
            <a:r>
              <a:rPr dirty="0"/>
              <a:t>Cena</a:t>
            </a:r>
            <a:r>
              <a:rPr spc="30" dirty="0"/>
              <a:t> </a:t>
            </a:r>
            <a:r>
              <a:rPr dirty="0"/>
              <a:t>Václava</a:t>
            </a:r>
            <a:r>
              <a:rPr spc="-5" dirty="0"/>
              <a:t> </a:t>
            </a:r>
            <a:r>
              <a:rPr dirty="0"/>
              <a:t>Votruby</a:t>
            </a:r>
            <a:r>
              <a:rPr spc="20" dirty="0"/>
              <a:t> </a:t>
            </a:r>
            <a:r>
              <a:rPr spc="-20" dirty="0"/>
              <a:t>2010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pc="-20" dirty="0"/>
          </a:p>
          <a:p>
            <a:pPr marL="1270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Miroslav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Ježek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spc="35" dirty="0"/>
              <a:t> </a:t>
            </a:r>
            <a:r>
              <a:rPr dirty="0"/>
              <a:t>Cena</a:t>
            </a:r>
            <a:r>
              <a:rPr spc="25" dirty="0"/>
              <a:t> </a:t>
            </a:r>
            <a:r>
              <a:rPr dirty="0"/>
              <a:t>václava Votruby</a:t>
            </a:r>
            <a:r>
              <a:rPr spc="20" dirty="0"/>
              <a:t> </a:t>
            </a:r>
            <a:r>
              <a:rPr spc="-20" dirty="0"/>
              <a:t>2007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/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Jaromír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Fiurášek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/>
              <a:t>–</a:t>
            </a:r>
            <a:r>
              <a:rPr sz="1800" spc="-30" dirty="0"/>
              <a:t> </a:t>
            </a:r>
            <a:r>
              <a:rPr sz="1800" spc="-10" dirty="0"/>
              <a:t>Česká</a:t>
            </a:r>
            <a:r>
              <a:rPr sz="1800" spc="-25" dirty="0"/>
              <a:t> </a:t>
            </a:r>
            <a:r>
              <a:rPr sz="1800" spc="-20" dirty="0"/>
              <a:t>hlava</a:t>
            </a:r>
            <a:r>
              <a:rPr sz="1800" spc="-45" dirty="0"/>
              <a:t> </a:t>
            </a:r>
            <a:r>
              <a:rPr sz="1800" spc="-20" dirty="0"/>
              <a:t>Doctorandus</a:t>
            </a:r>
            <a:r>
              <a:rPr sz="1800" spc="-55" dirty="0"/>
              <a:t> </a:t>
            </a:r>
            <a:r>
              <a:rPr sz="1800" spc="-20" dirty="0"/>
              <a:t>2003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Jaromír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Fiurášek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spc="25" dirty="0"/>
              <a:t> </a:t>
            </a:r>
            <a:r>
              <a:rPr dirty="0"/>
              <a:t>Cena</a:t>
            </a:r>
            <a:r>
              <a:rPr spc="35" dirty="0"/>
              <a:t> </a:t>
            </a:r>
            <a:r>
              <a:rPr dirty="0"/>
              <a:t>Václava</a:t>
            </a:r>
            <a:r>
              <a:rPr spc="-5" dirty="0"/>
              <a:t> </a:t>
            </a:r>
            <a:r>
              <a:rPr dirty="0"/>
              <a:t>Votruby</a:t>
            </a:r>
            <a:r>
              <a:rPr spc="20" dirty="0"/>
              <a:t> </a:t>
            </a:r>
            <a:r>
              <a:rPr spc="-20" dirty="0"/>
              <a:t>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968" rIns="0" bIns="0" rtlCol="0">
            <a:spAutoFit/>
          </a:bodyPr>
          <a:lstStyle/>
          <a:p>
            <a:pPr marL="1825625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Úspěchy</a:t>
            </a:r>
            <a:r>
              <a:rPr sz="2600" spc="-20" dirty="0"/>
              <a:t> </a:t>
            </a:r>
            <a:r>
              <a:rPr sz="2600" dirty="0"/>
              <a:t>našich</a:t>
            </a:r>
            <a:r>
              <a:rPr sz="2600" spc="-5" dirty="0"/>
              <a:t> </a:t>
            </a:r>
            <a:r>
              <a:rPr sz="2600" spc="-10" dirty="0"/>
              <a:t>pracovníků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9696" y="2836163"/>
            <a:ext cx="2805683" cy="268528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7828" y="2447543"/>
            <a:ext cx="5567680" cy="3931920"/>
          </a:xfrm>
          <a:custGeom>
            <a:avLst/>
            <a:gdLst/>
            <a:ahLst/>
            <a:cxnLst/>
            <a:rect l="l" t="t" r="r" b="b"/>
            <a:pathLst>
              <a:path w="5567680" h="3931920">
                <a:moveTo>
                  <a:pt x="5567172" y="0"/>
                </a:moveTo>
                <a:lnTo>
                  <a:pt x="0" y="0"/>
                </a:lnTo>
                <a:lnTo>
                  <a:pt x="0" y="3931920"/>
                </a:lnTo>
                <a:lnTo>
                  <a:pt x="5567172" y="3931920"/>
                </a:lnTo>
                <a:lnTo>
                  <a:pt x="5567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568" y="2465958"/>
            <a:ext cx="5345430" cy="3559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095"/>
              </a:lnSpc>
              <a:spcBef>
                <a:spcPts val="135"/>
              </a:spcBef>
            </a:pPr>
            <a:r>
              <a:rPr sz="1750" b="1" dirty="0">
                <a:latin typeface="Calibri"/>
                <a:cs typeface="Calibri"/>
              </a:rPr>
              <a:t>Mgr.</a:t>
            </a:r>
            <a:r>
              <a:rPr sz="1750" b="1" spc="20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Lukáš Slodička,</a:t>
            </a:r>
            <a:r>
              <a:rPr sz="1750" b="1" spc="5" dirty="0">
                <a:latin typeface="Calibri"/>
                <a:cs typeface="Calibri"/>
              </a:rPr>
              <a:t> </a:t>
            </a:r>
            <a:r>
              <a:rPr sz="1750" b="1" spc="-20" dirty="0">
                <a:latin typeface="Calibri"/>
                <a:cs typeface="Calibri"/>
              </a:rPr>
              <a:t>Ph.D.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latin typeface="Calibri"/>
                <a:cs typeface="Calibri"/>
              </a:rPr>
              <a:t>Cena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Neuron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mladé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nadějné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vědce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za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rok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2018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-fyzika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50" b="1" dirty="0">
                <a:latin typeface="Calibri"/>
                <a:cs typeface="Calibri"/>
              </a:rPr>
              <a:t>RNDr. Josef</a:t>
            </a:r>
            <a:r>
              <a:rPr sz="1750" b="1" spc="20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Kapitán,</a:t>
            </a:r>
            <a:r>
              <a:rPr sz="1750" b="1" spc="-15" dirty="0">
                <a:latin typeface="Calibri"/>
                <a:cs typeface="Calibri"/>
              </a:rPr>
              <a:t> </a:t>
            </a:r>
            <a:r>
              <a:rPr sz="1750" b="1" spc="-10" dirty="0">
                <a:latin typeface="Calibri"/>
                <a:cs typeface="Calibri"/>
              </a:rPr>
              <a:t>Ph.D.</a:t>
            </a:r>
            <a:endParaRPr sz="1750">
              <a:latin typeface="Calibri"/>
              <a:cs typeface="Calibri"/>
            </a:endParaRPr>
          </a:p>
          <a:p>
            <a:pPr marL="12700" marR="295275">
              <a:lnSpc>
                <a:spcPct val="101699"/>
              </a:lnSpc>
            </a:pPr>
            <a:r>
              <a:rPr sz="1750" dirty="0">
                <a:latin typeface="Calibri"/>
                <a:cs typeface="Calibri"/>
              </a:rPr>
              <a:t>Philip</a:t>
            </a:r>
            <a:r>
              <a:rPr sz="1750" spc="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J.</a:t>
            </a:r>
            <a:r>
              <a:rPr sz="1750" spc="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Stephens</a:t>
            </a:r>
            <a:r>
              <a:rPr sz="1750" spc="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Award</a:t>
            </a:r>
            <a:r>
              <a:rPr sz="1750" spc="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2016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for</a:t>
            </a:r>
            <a:r>
              <a:rPr sz="1750" spc="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the</a:t>
            </a:r>
            <a:r>
              <a:rPr sz="1750" spc="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best</a:t>
            </a:r>
            <a:r>
              <a:rPr sz="1750" spc="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paper</a:t>
            </a:r>
            <a:r>
              <a:rPr sz="1750" spc="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in</a:t>
            </a:r>
            <a:r>
              <a:rPr sz="1750" spc="4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the </a:t>
            </a:r>
            <a:r>
              <a:rPr sz="1750" dirty="0">
                <a:latin typeface="Calibri"/>
                <a:cs typeface="Calibri"/>
              </a:rPr>
              <a:t>field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of</a:t>
            </a:r>
            <a:r>
              <a:rPr sz="1750" spc="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vibrational</a:t>
            </a:r>
            <a:r>
              <a:rPr sz="1750" spc="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optical</a:t>
            </a:r>
            <a:r>
              <a:rPr sz="1750" spc="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activity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50" b="1" dirty="0">
                <a:latin typeface="Calibri"/>
                <a:cs typeface="Calibri"/>
              </a:rPr>
              <a:t>prof.</a:t>
            </a:r>
            <a:r>
              <a:rPr sz="1750" b="1" spc="15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Mgr.</a:t>
            </a:r>
            <a:r>
              <a:rPr sz="1750" b="1" spc="5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Radim</a:t>
            </a:r>
            <a:r>
              <a:rPr sz="1750" b="1" spc="-20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Filip,</a:t>
            </a:r>
            <a:r>
              <a:rPr sz="1750" b="1" spc="-15" dirty="0">
                <a:latin typeface="Calibri"/>
                <a:cs typeface="Calibri"/>
              </a:rPr>
              <a:t> </a:t>
            </a:r>
            <a:r>
              <a:rPr sz="1750" b="1" spc="-20" dirty="0">
                <a:latin typeface="Calibri"/>
                <a:cs typeface="Calibri"/>
              </a:rPr>
              <a:t>Ph.D.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750" dirty="0">
                <a:latin typeface="Calibri"/>
                <a:cs typeface="Calibri"/>
              </a:rPr>
              <a:t>Cena</a:t>
            </a:r>
            <a:r>
              <a:rPr sz="1750" spc="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předsedy</a:t>
            </a:r>
            <a:r>
              <a:rPr sz="1750" spc="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GA</a:t>
            </a:r>
            <a:r>
              <a:rPr sz="1750" spc="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ČR</a:t>
            </a:r>
            <a:r>
              <a:rPr sz="1750" spc="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za</a:t>
            </a:r>
            <a:r>
              <a:rPr sz="1750" spc="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rok</a:t>
            </a:r>
            <a:r>
              <a:rPr sz="1750" spc="3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2011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ts val="2095"/>
              </a:lnSpc>
            </a:pPr>
            <a:r>
              <a:rPr sz="1750" b="1" dirty="0">
                <a:latin typeface="Calibri"/>
                <a:cs typeface="Calibri"/>
              </a:rPr>
              <a:t>prof.</a:t>
            </a:r>
            <a:r>
              <a:rPr sz="1750" b="1" spc="15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Mgr.</a:t>
            </a:r>
            <a:r>
              <a:rPr sz="1750" b="1" spc="5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Jaromír</a:t>
            </a:r>
            <a:r>
              <a:rPr sz="1750" b="1" spc="-5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Fiurášek,</a:t>
            </a:r>
            <a:r>
              <a:rPr sz="1750" b="1" spc="-25" dirty="0">
                <a:latin typeface="Calibri"/>
                <a:cs typeface="Calibri"/>
              </a:rPr>
              <a:t> </a:t>
            </a:r>
            <a:r>
              <a:rPr sz="1750" b="1" spc="-20" dirty="0">
                <a:latin typeface="Calibri"/>
                <a:cs typeface="Calibri"/>
              </a:rPr>
              <a:t>Ph.D.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latin typeface="Calibri"/>
                <a:cs typeface="Calibri"/>
              </a:rPr>
              <a:t>Cena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ministra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školství,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mládeže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tělovýchovy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výzkum,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750" dirty="0">
                <a:latin typeface="Calibri"/>
                <a:cs typeface="Calibri"/>
              </a:rPr>
              <a:t>experimentální</a:t>
            </a:r>
            <a:r>
              <a:rPr sz="1750" spc="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vývoj</a:t>
            </a:r>
            <a:r>
              <a:rPr sz="1750" spc="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</a:t>
            </a:r>
            <a:r>
              <a:rPr sz="1750" spc="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inovace</a:t>
            </a:r>
            <a:r>
              <a:rPr sz="1750" spc="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za</a:t>
            </a:r>
            <a:r>
              <a:rPr sz="1750" spc="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rok</a:t>
            </a:r>
            <a:r>
              <a:rPr sz="1750" spc="35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2010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763" rIns="0" bIns="0" rtlCol="0">
            <a:spAutoFit/>
          </a:bodyPr>
          <a:lstStyle/>
          <a:p>
            <a:pPr marL="2045970">
              <a:lnSpc>
                <a:spcPct val="100000"/>
              </a:lnSpc>
              <a:spcBef>
                <a:spcPts val="95"/>
              </a:spcBef>
            </a:pPr>
            <a:r>
              <a:rPr dirty="0"/>
              <a:t>Spolupráce</a:t>
            </a:r>
            <a:r>
              <a:rPr spc="-50" dirty="0"/>
              <a:t> </a:t>
            </a:r>
            <a:r>
              <a:rPr dirty="0"/>
              <a:t>s</a:t>
            </a:r>
            <a:r>
              <a:rPr spc="-80" dirty="0"/>
              <a:t> </a:t>
            </a:r>
            <a:r>
              <a:rPr dirty="0"/>
              <a:t>aplikační</a:t>
            </a:r>
            <a:r>
              <a:rPr spc="-60" dirty="0"/>
              <a:t> </a:t>
            </a:r>
            <a:r>
              <a:rPr spc="-10" dirty="0"/>
              <a:t>sférou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187" y="4505299"/>
            <a:ext cx="7014845" cy="2083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Společné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vědecké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projekty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-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Centrum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kompetence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TAČR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spc="-25" dirty="0">
                <a:latin typeface="Calibri"/>
                <a:cs typeface="Calibri"/>
              </a:rPr>
              <a:t>Témata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diplomových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bakalářských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prací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vypisovaná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spolupráci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firmami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Stipendijní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program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pro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studenty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Výuka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zajišťovaná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externisty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pracovníky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Meopty-</a:t>
            </a:r>
            <a:r>
              <a:rPr sz="1700" dirty="0">
                <a:latin typeface="Calibri"/>
                <a:cs typeface="Calibri"/>
              </a:rPr>
              <a:t>optika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dalších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firem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spc="-10" dirty="0">
                <a:latin typeface="Calibri"/>
                <a:cs typeface="Calibri"/>
              </a:rPr>
              <a:t>Praxe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studentů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studijního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programu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Optometrie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19" y="3236975"/>
            <a:ext cx="4215384" cy="11506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8064" y="2068067"/>
            <a:ext cx="2604516" cy="9281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3891" y="2156459"/>
            <a:ext cx="2447543" cy="7665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008" y="3227831"/>
            <a:ext cx="3233928" cy="9738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6740" y="2080259"/>
            <a:ext cx="1501140" cy="1008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459" y="1189481"/>
            <a:ext cx="8047380" cy="475643"/>
          </a:xfrm>
          <a:prstGeom prst="rect">
            <a:avLst/>
          </a:prstGeom>
        </p:spPr>
        <p:txBody>
          <a:bodyPr vert="horz" wrap="square" lIns="0" tIns="135763" rIns="0" bIns="0" rtlCol="0">
            <a:spAutoFit/>
          </a:bodyPr>
          <a:lstStyle/>
          <a:p>
            <a:pPr marL="2045970">
              <a:lnSpc>
                <a:spcPct val="100000"/>
              </a:lnSpc>
              <a:spcBef>
                <a:spcPts val="95"/>
              </a:spcBef>
            </a:pPr>
            <a:r>
              <a:rPr lang="cs-CZ" dirty="0" smtClean="0"/>
              <a:t>Smluvní výzkum a transfer technologií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34950" y="4870450"/>
            <a:ext cx="8686799" cy="125931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700" dirty="0" smtClean="0">
                <a:latin typeface="Calibri"/>
                <a:cs typeface="Calibri"/>
              </a:rPr>
              <a:t>Spektrometr pro měření </a:t>
            </a:r>
            <a:r>
              <a:rPr lang="cs-CZ" sz="1700" dirty="0" err="1" smtClean="0">
                <a:latin typeface="Calibri"/>
                <a:cs typeface="Calibri"/>
              </a:rPr>
              <a:t>Ramanovy</a:t>
            </a:r>
            <a:r>
              <a:rPr lang="cs-CZ" sz="1700" dirty="0" smtClean="0">
                <a:latin typeface="Calibri"/>
                <a:cs typeface="Calibri"/>
              </a:rPr>
              <a:t> optické aktivity – vyvinutý ve spolupráci </a:t>
            </a:r>
            <a:r>
              <a:rPr lang="cs-CZ" sz="1700" dirty="0" err="1" smtClean="0">
                <a:latin typeface="Calibri"/>
                <a:cs typeface="Calibri"/>
              </a:rPr>
              <a:t>Meopta</a:t>
            </a:r>
            <a:r>
              <a:rPr lang="cs-CZ" sz="1700" dirty="0" smtClean="0">
                <a:latin typeface="Calibri"/>
                <a:cs typeface="Calibri"/>
              </a:rPr>
              <a:t>, ZEBR a UP</a:t>
            </a:r>
            <a:endParaRPr sz="17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700" spc="-25" dirty="0" smtClean="0">
                <a:latin typeface="Calibri"/>
                <a:cs typeface="Calibri"/>
              </a:rPr>
              <a:t>Smluvní výzkum pro Evropskou unii –  studie a analýzy kvantových kryptografických systémů</a:t>
            </a: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700" dirty="0" smtClean="0">
                <a:latin typeface="Calibri"/>
                <a:cs typeface="Calibri"/>
              </a:rPr>
              <a:t>Řada menších zakázek pro firmy – analýzy optických systémů, specializovaná měření, atd. 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950" y="2079830"/>
            <a:ext cx="2286000" cy="8146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556" y="3413378"/>
            <a:ext cx="2170787" cy="67989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50" y="2073480"/>
            <a:ext cx="2819400" cy="58332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550" y="1974850"/>
            <a:ext cx="2455566" cy="25908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50" y="3164373"/>
            <a:ext cx="1766853" cy="1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919" rIns="0" bIns="0" rtlCol="0">
            <a:spAutoFit/>
          </a:bodyPr>
          <a:lstStyle/>
          <a:p>
            <a:pPr marL="1331595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Katedra</a:t>
            </a:r>
            <a:r>
              <a:rPr sz="2600" spc="-20" dirty="0"/>
              <a:t> </a:t>
            </a:r>
            <a:r>
              <a:rPr sz="2600" dirty="0"/>
              <a:t>optiky</a:t>
            </a:r>
            <a:r>
              <a:rPr sz="2600" spc="-10" dirty="0"/>
              <a:t> </a:t>
            </a:r>
            <a:r>
              <a:rPr sz="2600" dirty="0"/>
              <a:t>PřF UP</a:t>
            </a:r>
            <a:r>
              <a:rPr sz="2600" spc="-55" dirty="0"/>
              <a:t> </a:t>
            </a:r>
            <a:r>
              <a:rPr sz="2600" dirty="0"/>
              <a:t>v</a:t>
            </a:r>
            <a:r>
              <a:rPr sz="2600" spc="5" dirty="0"/>
              <a:t> </a:t>
            </a:r>
            <a:r>
              <a:rPr sz="2600" spc="-10" dirty="0"/>
              <a:t>Olomouci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9627" y="1938527"/>
            <a:ext cx="2822448" cy="16078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9750" y="3803650"/>
            <a:ext cx="7479665" cy="2652073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700" dirty="0" err="1" smtClean="0">
                <a:latin typeface="Calibri"/>
                <a:cs typeface="Calibri"/>
              </a:rPr>
              <a:t>Široká</a:t>
            </a:r>
            <a:r>
              <a:rPr sz="1700" spc="-60" dirty="0" smtClean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paleta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moderních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studijních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programů.</a:t>
            </a:r>
            <a:endParaRPr sz="1700" dirty="0">
              <a:latin typeface="Calibri"/>
              <a:cs typeface="Calibri"/>
            </a:endParaRPr>
          </a:p>
          <a:p>
            <a:pPr marL="12700" marR="2533650">
              <a:lnSpc>
                <a:spcPct val="139400"/>
              </a:lnSpc>
            </a:pPr>
            <a:r>
              <a:rPr sz="1700" spc="-10" dirty="0" err="1" smtClean="0">
                <a:latin typeface="Calibri"/>
                <a:cs typeface="Calibri"/>
              </a:rPr>
              <a:t>Špičkové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laboratoře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vybavené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nejmodernějšími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přístroji.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en-US" sz="1700" dirty="0" err="1" smtClean="0">
                <a:latin typeface="Calibri"/>
                <a:cs typeface="Calibri"/>
              </a:rPr>
              <a:t>I</a:t>
            </a:r>
            <a:r>
              <a:rPr sz="1700" dirty="0" err="1" smtClean="0">
                <a:latin typeface="Calibri"/>
                <a:cs typeface="Calibri"/>
              </a:rPr>
              <a:t>ndividuální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přístup,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zapojení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studentů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výzkumných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projektů.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700" dirty="0">
                <a:latin typeface="Calibri"/>
                <a:cs typeface="Calibri"/>
              </a:rPr>
              <a:t>Výborná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uplatnitelnost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našich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absolventů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 praxi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 </a:t>
            </a:r>
            <a:r>
              <a:rPr sz="1700" spc="-10" dirty="0">
                <a:latin typeface="Calibri"/>
                <a:cs typeface="Calibri"/>
              </a:rPr>
              <a:t>akademické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sféře.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700" dirty="0">
                <a:latin typeface="Calibri"/>
                <a:cs typeface="Calibri"/>
              </a:rPr>
              <a:t>Excelentní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výzkum,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řada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prestižních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národních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mezinárodních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vědeckých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projektů.</a:t>
            </a:r>
            <a:endParaRPr sz="1700" dirty="0">
              <a:latin typeface="Calibri"/>
              <a:cs typeface="Calibri"/>
            </a:endParaRPr>
          </a:p>
          <a:p>
            <a:pPr marL="1916430">
              <a:lnSpc>
                <a:spcPct val="100000"/>
              </a:lnSpc>
              <a:spcBef>
                <a:spcPts val="780"/>
              </a:spcBef>
            </a:pPr>
            <a:endParaRPr lang="cs-CZ" sz="2000" b="1" dirty="0" smtClean="0">
              <a:latin typeface="Calibri"/>
              <a:cs typeface="Calibri"/>
            </a:endParaRPr>
          </a:p>
          <a:p>
            <a:pPr marL="1916430">
              <a:lnSpc>
                <a:spcPct val="100000"/>
              </a:lnSpc>
              <a:spcBef>
                <a:spcPts val="780"/>
              </a:spcBef>
            </a:pPr>
            <a:r>
              <a:rPr sz="2000" b="1" dirty="0" err="1" smtClean="0">
                <a:latin typeface="Calibri"/>
                <a:cs typeface="Calibri"/>
              </a:rPr>
              <a:t>Optika</a:t>
            </a:r>
            <a:r>
              <a:rPr sz="2000" b="1" spc="-50" dirty="0" smtClean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vědecká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disciplína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21.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století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715" y="1938527"/>
            <a:ext cx="2400300" cy="16078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8503" y="1938527"/>
            <a:ext cx="2162555" cy="162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348" rIns="0" bIns="0" rtlCol="0">
            <a:spAutoFit/>
          </a:bodyPr>
          <a:lstStyle/>
          <a:p>
            <a:pPr marL="721995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Studijní</a:t>
            </a:r>
            <a:r>
              <a:rPr sz="2600" spc="-30" dirty="0"/>
              <a:t> </a:t>
            </a:r>
            <a:r>
              <a:rPr sz="2600" dirty="0"/>
              <a:t>program</a:t>
            </a:r>
            <a:r>
              <a:rPr sz="2600" spc="-15" dirty="0"/>
              <a:t> </a:t>
            </a:r>
            <a:r>
              <a:rPr sz="2600" dirty="0"/>
              <a:t>Optika</a:t>
            </a:r>
            <a:r>
              <a:rPr sz="2600" spc="-15" dirty="0"/>
              <a:t> </a:t>
            </a:r>
            <a:r>
              <a:rPr sz="2600" dirty="0"/>
              <a:t>a </a:t>
            </a:r>
            <a:r>
              <a:rPr sz="2600" spc="-10" dirty="0"/>
              <a:t>optoelektronika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664209" y="4624323"/>
            <a:ext cx="7675880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Studijní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program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vychovává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absolventy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samostatným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tvořivým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přístupem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teoretické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i </a:t>
            </a:r>
            <a:r>
              <a:rPr sz="1600" spc="-10" dirty="0">
                <a:latin typeface="Calibri"/>
                <a:cs typeface="Calibri"/>
              </a:rPr>
              <a:t>experimentální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práci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optice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optoelektronice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příbuzných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fyzikálních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oborech.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023" y="2122931"/>
            <a:ext cx="2170176" cy="16291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8567" y="2122931"/>
            <a:ext cx="2394204" cy="15971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77539" y="2122931"/>
            <a:ext cx="2429256" cy="1629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206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Studijní</a:t>
            </a:r>
            <a:r>
              <a:rPr sz="2600" spc="-30" dirty="0"/>
              <a:t> </a:t>
            </a:r>
            <a:r>
              <a:rPr sz="2600" dirty="0"/>
              <a:t>program</a:t>
            </a:r>
            <a:r>
              <a:rPr sz="2600" spc="-25" dirty="0"/>
              <a:t> </a:t>
            </a:r>
            <a:r>
              <a:rPr sz="2600" dirty="0"/>
              <a:t>Digitální</a:t>
            </a:r>
            <a:r>
              <a:rPr sz="2600" spc="-25" dirty="0"/>
              <a:t> </a:t>
            </a:r>
            <a:r>
              <a:rPr sz="2600" dirty="0"/>
              <a:t>a přístrojová</a:t>
            </a:r>
            <a:r>
              <a:rPr sz="2600" spc="-25" dirty="0"/>
              <a:t> </a:t>
            </a:r>
            <a:r>
              <a:rPr sz="2600" spc="-10" dirty="0"/>
              <a:t>optika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7647" y="1947671"/>
            <a:ext cx="2275331" cy="17068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40" y="1947671"/>
            <a:ext cx="2634995" cy="17388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8" y="1947671"/>
            <a:ext cx="2545080" cy="17663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0089" y="4472177"/>
            <a:ext cx="7874000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Studijní</a:t>
            </a:r>
            <a:r>
              <a:rPr sz="1600" spc="14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program</a:t>
            </a:r>
            <a:r>
              <a:rPr sz="1600" spc="14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připravuje</a:t>
            </a:r>
            <a:r>
              <a:rPr sz="1600" spc="13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kvalifikované</a:t>
            </a:r>
            <a:r>
              <a:rPr sz="1600" spc="15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odborníky</a:t>
            </a:r>
            <a:r>
              <a:rPr sz="1600" spc="14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14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kvalitním</a:t>
            </a:r>
            <a:r>
              <a:rPr sz="1600" spc="140" dirty="0">
                <a:latin typeface="Calibri"/>
                <a:cs typeface="Calibri"/>
              </a:rPr>
              <a:t>  </a:t>
            </a:r>
            <a:r>
              <a:rPr sz="1600" spc="-25" dirty="0">
                <a:latin typeface="Calibri"/>
                <a:cs typeface="Calibri"/>
              </a:rPr>
              <a:t>matematicko-</a:t>
            </a:r>
            <a:r>
              <a:rPr sz="1600" spc="-10" dirty="0">
                <a:latin typeface="Calibri"/>
                <a:cs typeface="Calibri"/>
              </a:rPr>
              <a:t>fyzikálním</a:t>
            </a:r>
            <a:endParaRPr sz="16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základem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hlubším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přehledem 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oblastech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aplikované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digitální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přístrojové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optiky.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965"/>
              </a:lnSpc>
              <a:spcBef>
                <a:spcPts val="105"/>
              </a:spcBef>
            </a:pPr>
            <a:r>
              <a:rPr sz="2600" dirty="0"/>
              <a:t>Studijní </a:t>
            </a:r>
            <a:r>
              <a:rPr sz="2600" spc="-10" dirty="0"/>
              <a:t>program</a:t>
            </a:r>
            <a:endParaRPr sz="2600"/>
          </a:p>
          <a:p>
            <a:pPr algn="ctr">
              <a:lnSpc>
                <a:spcPts val="2965"/>
              </a:lnSpc>
            </a:pPr>
            <a:r>
              <a:rPr sz="2600" dirty="0"/>
              <a:t>Obecná</a:t>
            </a:r>
            <a:r>
              <a:rPr sz="2600" spc="-55" dirty="0"/>
              <a:t> </a:t>
            </a:r>
            <a:r>
              <a:rPr sz="2600" dirty="0"/>
              <a:t>fyzika a</a:t>
            </a:r>
            <a:r>
              <a:rPr sz="2600" spc="-20" dirty="0"/>
              <a:t> </a:t>
            </a:r>
            <a:r>
              <a:rPr sz="2600" dirty="0"/>
              <a:t>matematická</a:t>
            </a:r>
            <a:r>
              <a:rPr sz="2600" spc="-25" dirty="0"/>
              <a:t> </a:t>
            </a:r>
            <a:r>
              <a:rPr sz="2600" spc="-10" dirty="0"/>
              <a:t>fyzika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941399" y="4946650"/>
            <a:ext cx="7567930" cy="928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Studijní</a:t>
            </a:r>
            <a:r>
              <a:rPr sz="1500" spc="3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program</a:t>
            </a:r>
            <a:r>
              <a:rPr sz="1500" spc="3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vychovává</a:t>
            </a:r>
            <a:r>
              <a:rPr sz="1500" spc="3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vysoce</a:t>
            </a:r>
            <a:r>
              <a:rPr sz="1500" spc="3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kvalifikované</a:t>
            </a:r>
            <a:r>
              <a:rPr sz="1500" spc="3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absolventy</a:t>
            </a:r>
            <a:r>
              <a:rPr sz="1500" spc="3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3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širokým</a:t>
            </a:r>
            <a:r>
              <a:rPr sz="1500" spc="3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fyzikálním</a:t>
            </a:r>
            <a:r>
              <a:rPr sz="1500" spc="36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rozhledem</a:t>
            </a:r>
            <a:endParaRPr sz="15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500" spc="-10" dirty="0">
                <a:latin typeface="Calibri"/>
                <a:cs typeface="Calibri"/>
              </a:rPr>
              <a:t>připravené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tvůrčí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činnost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matematicko-</a:t>
            </a:r>
            <a:r>
              <a:rPr sz="1500" dirty="0">
                <a:latin typeface="Calibri"/>
                <a:cs typeface="Calibri"/>
              </a:rPr>
              <a:t>fyzikálních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oborech.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/>
              <a:cs typeface="Calibri"/>
            </a:endParaRPr>
          </a:p>
          <a:p>
            <a:pPr marL="12700" marR="10160" algn="just">
              <a:lnSpc>
                <a:spcPct val="100000"/>
              </a:lnSpc>
            </a:pPr>
            <a:endParaRPr sz="15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5" y="2391150"/>
            <a:ext cx="2804246" cy="15756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3655" y="2171700"/>
            <a:ext cx="2022348" cy="19994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0344" y="2258567"/>
            <a:ext cx="3051048" cy="183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851" rIns="0" bIns="0" rtlCol="0">
            <a:spAutoFit/>
          </a:bodyPr>
          <a:lstStyle/>
          <a:p>
            <a:pPr marL="177038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Studijní</a:t>
            </a:r>
            <a:r>
              <a:rPr sz="2600" spc="-30" dirty="0"/>
              <a:t> </a:t>
            </a:r>
            <a:r>
              <a:rPr sz="2600" dirty="0"/>
              <a:t>program</a:t>
            </a:r>
            <a:r>
              <a:rPr sz="2600" spc="-20" dirty="0"/>
              <a:t> </a:t>
            </a:r>
            <a:r>
              <a:rPr sz="2600" spc="-10" dirty="0"/>
              <a:t>Optometrie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" y="1985771"/>
            <a:ext cx="2301240" cy="15346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7248" y="1985771"/>
            <a:ext cx="1040891" cy="15605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13092" y="1985771"/>
            <a:ext cx="1040892" cy="15605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09515" y="1985771"/>
            <a:ext cx="2334767" cy="155600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87680" y="4316729"/>
            <a:ext cx="807402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Absolventi</a:t>
            </a:r>
            <a:r>
              <a:rPr sz="1600" spc="229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bakalářského</a:t>
            </a:r>
            <a:r>
              <a:rPr sz="1600" spc="22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studijního</a:t>
            </a:r>
            <a:r>
              <a:rPr sz="1600" spc="23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programu</a:t>
            </a:r>
            <a:r>
              <a:rPr sz="1600" spc="229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Optometrie</a:t>
            </a:r>
            <a:r>
              <a:rPr sz="1600" spc="229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získávají</a:t>
            </a:r>
            <a:r>
              <a:rPr sz="1600" spc="23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oprávnění</a:t>
            </a:r>
            <a:r>
              <a:rPr sz="1600" spc="229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vykonávat </a:t>
            </a:r>
            <a:r>
              <a:rPr sz="1600" dirty="0">
                <a:latin typeface="Calibri"/>
                <a:cs typeface="Calibri"/>
              </a:rPr>
              <a:t>regulované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nelékařské</a:t>
            </a:r>
            <a:r>
              <a:rPr sz="1600" spc="-10" dirty="0">
                <a:latin typeface="Calibri"/>
                <a:cs typeface="Calibri"/>
              </a:rPr>
              <a:t> zdravotnické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povolání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optometrista.</a:t>
            </a:r>
            <a:r>
              <a:rPr sz="1600" spc="-25" dirty="0"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331" rIns="0" bIns="0" rtlCol="0">
            <a:spAutoFit/>
          </a:bodyPr>
          <a:lstStyle/>
          <a:p>
            <a:pPr marL="636905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Moderní</a:t>
            </a:r>
            <a:r>
              <a:rPr sz="2600" spc="-35" dirty="0"/>
              <a:t> </a:t>
            </a:r>
            <a:r>
              <a:rPr sz="2600" dirty="0"/>
              <a:t>infrastruktura</a:t>
            </a:r>
            <a:r>
              <a:rPr sz="2600" spc="-15" dirty="0"/>
              <a:t> </a:t>
            </a:r>
            <a:r>
              <a:rPr sz="2600" dirty="0"/>
              <a:t>pro</a:t>
            </a:r>
            <a:r>
              <a:rPr sz="2600" spc="-10" dirty="0"/>
              <a:t> </a:t>
            </a:r>
            <a:r>
              <a:rPr sz="2600" dirty="0"/>
              <a:t>výuku</a:t>
            </a:r>
            <a:r>
              <a:rPr sz="2600" spc="-10" dirty="0"/>
              <a:t> </a:t>
            </a:r>
            <a:r>
              <a:rPr sz="2600" dirty="0"/>
              <a:t>a </a:t>
            </a:r>
            <a:r>
              <a:rPr sz="2600" spc="-10" dirty="0"/>
              <a:t>výzkum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70382" y="4082008"/>
            <a:ext cx="7948295" cy="22021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spc="-10" dirty="0">
                <a:latin typeface="Calibri"/>
                <a:cs typeface="Calibri"/>
              </a:rPr>
              <a:t>Špičkové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laboratoře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vybavené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nejmodernějšími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přístroji.</a:t>
            </a:r>
            <a:endParaRPr sz="1700">
              <a:latin typeface="Calibri"/>
              <a:cs typeface="Calibri"/>
            </a:endParaRPr>
          </a:p>
          <a:p>
            <a:pPr marL="299085" marR="5080" indent="-287020">
              <a:lnSpc>
                <a:spcPts val="2450"/>
              </a:lnSpc>
              <a:spcBef>
                <a:spcPts val="15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Studenti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intenzivně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využívají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laboratoře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pro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experimentální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výuku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řešení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bakalářských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diplomových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prací.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Výpočetní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servery,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počítačová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učebna.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Moderní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software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pro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analytické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numerické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výpočty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modelování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optických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systémů.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Plně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vybavená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knihovna,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aktuální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studijní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literatura.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Calibri"/>
                <a:cs typeface="Calibri"/>
              </a:rPr>
              <a:t>Přístup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</a:t>
            </a:r>
            <a:r>
              <a:rPr sz="1700" spc="-10" dirty="0">
                <a:latin typeface="Calibri"/>
                <a:cs typeface="Calibri"/>
              </a:rPr>
              <a:t> mezinárodním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odborným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časopisům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databázím.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1973579"/>
            <a:ext cx="2491740" cy="17846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8960" y="1973579"/>
            <a:ext cx="2685288" cy="17846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5520" y="1973579"/>
            <a:ext cx="2677668" cy="178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859155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Hlavní</a:t>
            </a:r>
            <a:r>
              <a:rPr sz="2600" spc="-25" dirty="0"/>
              <a:t> </a:t>
            </a:r>
            <a:r>
              <a:rPr sz="2600" dirty="0"/>
              <a:t>směry</a:t>
            </a:r>
            <a:r>
              <a:rPr sz="2600" spc="-20" dirty="0"/>
              <a:t> </a:t>
            </a:r>
            <a:r>
              <a:rPr sz="2600" dirty="0"/>
              <a:t>výzkumu</a:t>
            </a:r>
            <a:r>
              <a:rPr sz="2600" spc="-30" dirty="0"/>
              <a:t> </a:t>
            </a:r>
            <a:r>
              <a:rPr sz="2600" dirty="0"/>
              <a:t>na</a:t>
            </a:r>
            <a:r>
              <a:rPr sz="2600" spc="-5" dirty="0"/>
              <a:t> </a:t>
            </a:r>
            <a:r>
              <a:rPr sz="2600" dirty="0"/>
              <a:t>katedře</a:t>
            </a:r>
            <a:r>
              <a:rPr sz="2600" spc="-20" dirty="0"/>
              <a:t> </a:t>
            </a:r>
            <a:r>
              <a:rPr sz="2600" spc="-10" dirty="0"/>
              <a:t>optiky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62204" y="2288285"/>
            <a:ext cx="5535930" cy="40252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50" spc="-10" dirty="0">
                <a:latin typeface="Calibri"/>
                <a:cs typeface="Calibri"/>
              </a:rPr>
              <a:t>Kvantová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optika</a:t>
            </a:r>
            <a:r>
              <a:rPr sz="1750" spc="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</a:t>
            </a:r>
            <a:r>
              <a:rPr sz="1750" spc="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optické</a:t>
            </a:r>
            <a:r>
              <a:rPr sz="1750" spc="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kvantové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zpracování </a:t>
            </a:r>
            <a:r>
              <a:rPr sz="1750" spc="-10" dirty="0">
                <a:latin typeface="Calibri"/>
                <a:cs typeface="Calibri"/>
              </a:rPr>
              <a:t>informace</a:t>
            </a: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50" spc="-10" dirty="0">
                <a:latin typeface="Calibri"/>
                <a:cs typeface="Calibri"/>
              </a:rPr>
              <a:t>Kvantová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interakce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záření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látkou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5" dirty="0">
                <a:latin typeface="Calibri"/>
                <a:cs typeface="Calibri"/>
              </a:rPr>
              <a:t>Kvantová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optomechanika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kvantová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termodynamika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50" spc="-10" dirty="0">
                <a:latin typeface="Calibri"/>
                <a:cs typeface="Calibri"/>
              </a:rPr>
              <a:t>Kvantová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tomografie</a:t>
            </a:r>
            <a:r>
              <a:rPr sz="1750" spc="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</a:t>
            </a:r>
            <a:r>
              <a:rPr sz="1750" spc="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charakterizace</a:t>
            </a:r>
            <a:r>
              <a:rPr sz="1750" spc="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optických</a:t>
            </a:r>
            <a:r>
              <a:rPr sz="1750" spc="55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polí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50" dirty="0">
                <a:latin typeface="Calibri"/>
                <a:cs typeface="Calibri"/>
              </a:rPr>
              <a:t>Prostorová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modulace</a:t>
            </a:r>
            <a:r>
              <a:rPr sz="1750" spc="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světla,</a:t>
            </a:r>
            <a:r>
              <a:rPr sz="1750" spc="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nedifrakční</a:t>
            </a:r>
            <a:r>
              <a:rPr sz="1750" spc="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optické</a:t>
            </a:r>
            <a:r>
              <a:rPr sz="1750" spc="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svazky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50" dirty="0">
                <a:latin typeface="Calibri"/>
                <a:cs typeface="Calibri"/>
              </a:rPr>
              <a:t>Digitální</a:t>
            </a:r>
            <a:r>
              <a:rPr sz="1750" spc="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holografická</a:t>
            </a:r>
            <a:r>
              <a:rPr sz="1750" spc="5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mikroskopie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50" dirty="0">
                <a:latin typeface="Calibri"/>
                <a:cs typeface="Calibri"/>
              </a:rPr>
              <a:t>Ramanova</a:t>
            </a:r>
            <a:r>
              <a:rPr sz="1750" spc="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spektroskopie</a:t>
            </a:r>
            <a:r>
              <a:rPr sz="1750" spc="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Ramanova</a:t>
            </a:r>
            <a:r>
              <a:rPr sz="1750" spc="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optická</a:t>
            </a:r>
            <a:r>
              <a:rPr sz="1750" spc="6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aktivita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Fyziologická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optika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optometrie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6352" y="5254751"/>
            <a:ext cx="2151888" cy="14356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6352" y="3585971"/>
            <a:ext cx="2124455" cy="15194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6352" y="2016251"/>
            <a:ext cx="2144268" cy="1431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7617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Laboratoře</a:t>
            </a:r>
            <a:r>
              <a:rPr sz="2600" spc="-20" dirty="0"/>
              <a:t> </a:t>
            </a:r>
            <a:r>
              <a:rPr sz="2600" dirty="0"/>
              <a:t>kvantové</a:t>
            </a:r>
            <a:r>
              <a:rPr sz="2600" spc="-10" dirty="0"/>
              <a:t> </a:t>
            </a:r>
            <a:r>
              <a:rPr sz="2600" dirty="0"/>
              <a:t>optiky</a:t>
            </a:r>
            <a:r>
              <a:rPr sz="2600" spc="5" dirty="0"/>
              <a:t> </a:t>
            </a:r>
            <a:r>
              <a:rPr sz="2600" dirty="0"/>
              <a:t>a</a:t>
            </a:r>
            <a:r>
              <a:rPr sz="2600" spc="15" dirty="0"/>
              <a:t> </a:t>
            </a:r>
            <a:r>
              <a:rPr sz="2600" dirty="0"/>
              <a:t>kvantové</a:t>
            </a:r>
            <a:r>
              <a:rPr sz="2600" spc="-5" dirty="0"/>
              <a:t> </a:t>
            </a:r>
            <a:r>
              <a:rPr sz="2600" spc="-10" dirty="0"/>
              <a:t>informatiky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717905" y="4117975"/>
            <a:ext cx="1923414" cy="235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latin typeface="Calibri"/>
                <a:cs typeface="Calibri"/>
              </a:rPr>
              <a:t>Lidé:</a:t>
            </a:r>
            <a:endParaRPr sz="1700">
              <a:latin typeface="Calibri"/>
              <a:cs typeface="Calibri"/>
            </a:endParaRPr>
          </a:p>
          <a:p>
            <a:pPr marL="12700" marR="313055" algn="just">
              <a:lnSpc>
                <a:spcPct val="100000"/>
              </a:lnSpc>
            </a:pPr>
            <a:r>
              <a:rPr sz="1700" spc="-45" dirty="0">
                <a:latin typeface="Calibri"/>
                <a:cs typeface="Calibri"/>
              </a:rPr>
              <a:t>Dr.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Miroslav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Ježek </a:t>
            </a:r>
            <a:r>
              <a:rPr sz="1700" spc="-45" dirty="0">
                <a:latin typeface="Calibri"/>
                <a:cs typeface="Calibri"/>
              </a:rPr>
              <a:t>Dr.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Lukáš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Slodička </a:t>
            </a:r>
            <a:r>
              <a:rPr sz="1700" spc="-45" dirty="0">
                <a:latin typeface="Calibri"/>
                <a:cs typeface="Calibri"/>
              </a:rPr>
              <a:t>Dr.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Michal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Mičuda</a:t>
            </a:r>
            <a:endParaRPr sz="1700">
              <a:latin typeface="Calibri"/>
              <a:cs typeface="Calibri"/>
            </a:endParaRPr>
          </a:p>
          <a:p>
            <a:pPr marL="12700" marR="17145">
              <a:lnSpc>
                <a:spcPct val="100000"/>
              </a:lnSpc>
              <a:spcBef>
                <a:spcPts val="5"/>
              </a:spcBef>
            </a:pPr>
            <a:r>
              <a:rPr sz="1700" spc="-20" dirty="0">
                <a:latin typeface="Calibri"/>
                <a:cs typeface="Calibri"/>
              </a:rPr>
              <a:t>prof.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Jaromír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Fiurášek </a:t>
            </a:r>
            <a:r>
              <a:rPr sz="1700" spc="-20" dirty="0">
                <a:latin typeface="Calibri"/>
                <a:cs typeface="Calibri"/>
              </a:rPr>
              <a:t>prof.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Radim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Filip</a:t>
            </a:r>
            <a:endParaRPr sz="1700">
              <a:latin typeface="Calibri"/>
              <a:cs typeface="Calibri"/>
            </a:endParaRPr>
          </a:p>
          <a:p>
            <a:pPr marL="12700" marR="132715">
              <a:lnSpc>
                <a:spcPct val="100000"/>
              </a:lnSpc>
            </a:pPr>
            <a:r>
              <a:rPr sz="1700" spc="-20" dirty="0">
                <a:latin typeface="Calibri"/>
                <a:cs typeface="Calibri"/>
              </a:rPr>
              <a:t>prof.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Miloslav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Dušek </a:t>
            </a:r>
            <a:r>
              <a:rPr sz="1700" spc="-45" dirty="0">
                <a:latin typeface="Calibri"/>
                <a:cs typeface="Calibri"/>
              </a:rPr>
              <a:t>Dr.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Ivo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Straka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45" dirty="0">
                <a:latin typeface="Calibri"/>
                <a:cs typeface="Calibri"/>
              </a:rPr>
              <a:t>Dr.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Martina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Nováková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9713" y="3997832"/>
            <a:ext cx="4104004" cy="261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latin typeface="Calibri"/>
                <a:cs typeface="Calibri"/>
              </a:rPr>
              <a:t>Vybavení: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Calibri"/>
                <a:cs typeface="Calibri"/>
              </a:rPr>
              <a:t>Pulzní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kontinuální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titan-safírové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lasery Supravodivé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jednofotonové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detektory</a:t>
            </a:r>
            <a:r>
              <a:rPr sz="1700" spc="50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Vakuová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aparatura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pro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experimenty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atomy Paulova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past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pro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zachytávání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atomárních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iontů </a:t>
            </a:r>
            <a:r>
              <a:rPr sz="1700" dirty="0">
                <a:latin typeface="Calibri"/>
                <a:cs typeface="Calibri"/>
              </a:rPr>
              <a:t>Nelineární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optické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krystaly,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rubidiové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cely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Laserové</a:t>
            </a:r>
            <a:r>
              <a:rPr sz="1700" spc="-9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diody</a:t>
            </a:r>
            <a:endParaRPr sz="1700">
              <a:latin typeface="Calibri"/>
              <a:cs typeface="Calibri"/>
            </a:endParaRPr>
          </a:p>
          <a:p>
            <a:pPr marL="12700" marR="228219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Detekční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elektronika </a:t>
            </a:r>
            <a:r>
              <a:rPr sz="1700" dirty="0">
                <a:latin typeface="Calibri"/>
                <a:cs typeface="Calibri"/>
              </a:rPr>
              <a:t>Osciloskop</a:t>
            </a:r>
            <a:r>
              <a:rPr sz="1700" spc="-9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LeCroy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Optické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optomechanické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prvky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" y="2170175"/>
            <a:ext cx="7548371" cy="156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825</Words>
  <Application>Microsoft Office PowerPoint</Application>
  <PresentationFormat>Vlastní</PresentationFormat>
  <Paragraphs>140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Prezentace aplikace PowerPoint</vt:lpstr>
      <vt:lpstr>Katedra optiky PřF UP v Olomouci</vt:lpstr>
      <vt:lpstr>Studijní program Optika a optoelektronika</vt:lpstr>
      <vt:lpstr>Studijní program Digitální a přístrojová optika</vt:lpstr>
      <vt:lpstr>Studijní program Obecná fyzika a matematická fyzika</vt:lpstr>
      <vt:lpstr>Studijní program Optometrie</vt:lpstr>
      <vt:lpstr>Moderní infrastruktura pro výuku a výzkum</vt:lpstr>
      <vt:lpstr>Hlavní směry výzkumu na katedře optiky</vt:lpstr>
      <vt:lpstr>Laboratoře kvantové optiky a kvantové informatiky</vt:lpstr>
      <vt:lpstr>Laboratoř Ramanovy spektroskopie</vt:lpstr>
      <vt:lpstr>Laboratoř digitální optiky</vt:lpstr>
      <vt:lpstr>Významné vědecké granty a projekty</vt:lpstr>
      <vt:lpstr>Mezinárodní vědecká spolupráce</vt:lpstr>
      <vt:lpstr>Úspěchy našich studentů a absolventů</vt:lpstr>
      <vt:lpstr>Úspěchy našich pracovníků</vt:lpstr>
      <vt:lpstr>Spolupráce s aplikační sférou</vt:lpstr>
      <vt:lpstr>Smluvní výzkum a transfer technologií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Jaromír</dc:creator>
  <cp:lastModifiedBy>Jaromír</cp:lastModifiedBy>
  <cp:revision>6</cp:revision>
  <dcterms:created xsi:type="dcterms:W3CDTF">2022-11-08T05:50:46Z</dcterms:created>
  <dcterms:modified xsi:type="dcterms:W3CDTF">2022-11-14T07:49:51Z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2022-11-08T00:00:00Z</vt:filetime>
  </property>
  <property fmtid="{D5CDD505-2E9C-101B-9397-08002B2CF9AE}" pid="5" name="Producer">
    <vt:lpwstr>Microsoft® PowerPoint® 2016</vt:lpwstr>
  </property>
</Properties>
</file>