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81" r:id="rId2"/>
    <p:sldId id="282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Inter" panose="020B060402020202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35">
          <p15:clr>
            <a:srgbClr val="A4A3A4"/>
          </p15:clr>
        </p15:guide>
        <p15:guide id="2" pos="5533">
          <p15:clr>
            <a:srgbClr val="A4A3A4"/>
          </p15:clr>
        </p15:guide>
        <p15:guide id="3" orient="horz" pos="22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1E104-A456-46DF-AFBD-7679D9A9DEA0}" v="13" dt="2023-02-21T12:06:35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65" autoAdjust="0"/>
  </p:normalViewPr>
  <p:slideViewPr>
    <p:cSldViewPr snapToGrid="0">
      <p:cViewPr varScale="1">
        <p:scale>
          <a:sx n="130" d="100"/>
          <a:sy n="130" d="100"/>
        </p:scale>
        <p:origin x="1074" y="114"/>
      </p:cViewPr>
      <p:guideLst>
        <p:guide orient="horz" pos="1435"/>
        <p:guide pos="5533"/>
        <p:guide orient="horz" pos="2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microsoft.com/office/2015/10/relationships/revisionInfo" Target="revisionInfo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11e8ec970f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g111e8ec970f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11e8ec970f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g111e8ec970f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61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pplic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6DFBC1FE-F706-C286-E28B-3AD7E5C17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583" y="62803"/>
            <a:ext cx="3259139" cy="926158"/>
          </a:xfrm>
          <a:prstGeom prst="rect">
            <a:avLst/>
          </a:prstGeom>
        </p:spPr>
      </p:pic>
      <p:sp>
        <p:nvSpPr>
          <p:cNvPr id="478" name="Google Shape;478;p38"/>
          <p:cNvSpPr txBox="1"/>
          <p:nvPr/>
        </p:nvSpPr>
        <p:spPr>
          <a:xfrm>
            <a:off x="360000" y="2571750"/>
            <a:ext cx="3384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cs" sz="1600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We offer</a:t>
            </a:r>
            <a:endParaRPr sz="1600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79" name="Google Shape;479;p38"/>
          <p:cNvGrpSpPr/>
          <p:nvPr/>
        </p:nvGrpSpPr>
        <p:grpSpPr>
          <a:xfrm>
            <a:off x="387275" y="2628579"/>
            <a:ext cx="196370" cy="281924"/>
            <a:chOff x="1188522" y="477150"/>
            <a:chExt cx="3203428" cy="4606602"/>
          </a:xfrm>
          <a:solidFill>
            <a:srgbClr val="FF0000"/>
          </a:solidFill>
        </p:grpSpPr>
        <p:sp>
          <p:nvSpPr>
            <p:cNvPr id="480" name="Google Shape;480;p38"/>
            <p:cNvSpPr/>
            <p:nvPr/>
          </p:nvSpPr>
          <p:spPr>
            <a:xfrm>
              <a:off x="1188550" y="477150"/>
              <a:ext cx="32034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481" name="Google Shape;481;p38"/>
            <p:cNvSpPr/>
            <p:nvPr/>
          </p:nvSpPr>
          <p:spPr>
            <a:xfrm rot="5400000">
              <a:off x="3845350" y="676505"/>
              <a:ext cx="7287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482" name="Google Shape;482;p38"/>
            <p:cNvSpPr/>
            <p:nvPr/>
          </p:nvSpPr>
          <p:spPr>
            <a:xfrm rot="-5400000">
              <a:off x="-809778" y="2492724"/>
              <a:ext cx="4361400" cy="364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1188575" y="4719252"/>
              <a:ext cx="7287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</p:grpSp>
      <p:sp>
        <p:nvSpPr>
          <p:cNvPr id="484" name="Google Shape;484;p38"/>
          <p:cNvSpPr txBox="1"/>
          <p:nvPr/>
        </p:nvSpPr>
        <p:spPr>
          <a:xfrm>
            <a:off x="4919229" y="2565876"/>
            <a:ext cx="3384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cs" sz="1600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We </a:t>
            </a:r>
            <a:r>
              <a:rPr lang="cs" sz="16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are looking for</a:t>
            </a:r>
            <a:endParaRPr sz="1600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85" name="Google Shape;485;p38"/>
          <p:cNvGrpSpPr/>
          <p:nvPr/>
        </p:nvGrpSpPr>
        <p:grpSpPr>
          <a:xfrm>
            <a:off x="4959275" y="2628579"/>
            <a:ext cx="196370" cy="281924"/>
            <a:chOff x="1188522" y="477150"/>
            <a:chExt cx="3203428" cy="4606602"/>
          </a:xfrm>
          <a:solidFill>
            <a:srgbClr val="FF0000"/>
          </a:solidFill>
        </p:grpSpPr>
        <p:sp>
          <p:nvSpPr>
            <p:cNvPr id="486" name="Google Shape;486;p38"/>
            <p:cNvSpPr/>
            <p:nvPr/>
          </p:nvSpPr>
          <p:spPr>
            <a:xfrm>
              <a:off x="1188550" y="477150"/>
              <a:ext cx="32034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487" name="Google Shape;487;p38"/>
            <p:cNvSpPr/>
            <p:nvPr/>
          </p:nvSpPr>
          <p:spPr>
            <a:xfrm rot="5400000">
              <a:off x="3845350" y="676505"/>
              <a:ext cx="7287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488" name="Google Shape;488;p38"/>
            <p:cNvSpPr/>
            <p:nvPr/>
          </p:nvSpPr>
          <p:spPr>
            <a:xfrm rot="-5400000">
              <a:off x="-809778" y="2492724"/>
              <a:ext cx="4361400" cy="364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1188575" y="4719252"/>
              <a:ext cx="7287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</p:grpSp>
      <p:sp>
        <p:nvSpPr>
          <p:cNvPr id="490" name="Google Shape;490;p38"/>
          <p:cNvSpPr txBox="1"/>
          <p:nvPr/>
        </p:nvSpPr>
        <p:spPr>
          <a:xfrm>
            <a:off x="434750" y="2945150"/>
            <a:ext cx="3852000" cy="19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GB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1. Custom machine vision solutions </a:t>
            </a:r>
            <a:endParaRPr lang="cs-CZ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GB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</a:t>
            </a:r>
            <a:r>
              <a:rPr lang="en-GB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UV,</a:t>
            </a:r>
            <a:r>
              <a:rPr lang="cs-CZ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VIS,</a:t>
            </a:r>
            <a:r>
              <a:rPr lang="cs-CZ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NIR,</a:t>
            </a:r>
            <a:r>
              <a:rPr lang="cs-CZ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LWIR,</a:t>
            </a:r>
            <a:r>
              <a:rPr lang="cs-CZ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Hyperspectral)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GB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 Electrical design and HW manufacturing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GB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3. SW for system control and evaluation</a:t>
            </a:r>
            <a:endParaRPr lang="cs-CZ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GB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(Neural networks and FPGA platforms)</a:t>
            </a:r>
            <a:endParaRPr lang="cs-CZ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GB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4. Fast prototyping</a:t>
            </a:r>
          </a:p>
        </p:txBody>
      </p:sp>
      <p:sp>
        <p:nvSpPr>
          <p:cNvPr id="491" name="Google Shape;491;p38"/>
          <p:cNvSpPr txBox="1"/>
          <p:nvPr/>
        </p:nvSpPr>
        <p:spPr>
          <a:xfrm>
            <a:off x="4932000" y="2945150"/>
            <a:ext cx="38520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1. Business partners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lang="en-GB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 Cooperation on R&amp;D with the newest technologies</a:t>
            </a:r>
          </a:p>
        </p:txBody>
      </p:sp>
      <p:sp>
        <p:nvSpPr>
          <p:cNvPr id="492" name="Google Shape;492;p38"/>
          <p:cNvSpPr txBox="1"/>
          <p:nvPr/>
        </p:nvSpPr>
        <p:spPr>
          <a:xfrm>
            <a:off x="359999" y="680350"/>
            <a:ext cx="2825653" cy="15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sz="1600" u="sng" dirty="0">
                <a:solidFill>
                  <a:srgbClr val="FF0000"/>
                </a:solidFill>
                <a:latin typeface="Inter"/>
                <a:ea typeface="Inter"/>
                <a:cs typeface="Inter"/>
                <a:sym typeface="Inter"/>
              </a:rPr>
              <a:t>www.</a:t>
            </a:r>
            <a:r>
              <a:rPr lang="cs-CZ" sz="1600" u="sng" dirty="0">
                <a:solidFill>
                  <a:srgbClr val="FF0000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</a:t>
            </a:r>
            <a:r>
              <a:rPr lang="cs-CZ" sz="1600" u="sng" dirty="0">
                <a:solidFill>
                  <a:srgbClr val="FF0000"/>
                </a:solidFill>
                <a:latin typeface="Inter"/>
                <a:ea typeface="Inter"/>
                <a:cs typeface="Inter"/>
                <a:sym typeface="Inter"/>
              </a:rPr>
              <a:t>.cz</a:t>
            </a:r>
            <a:endParaRPr lang="cs-CZ" sz="1600" dirty="0">
              <a:solidFill>
                <a:srgbClr val="FF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Ing. Jiří Čech, Ph.D.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Inter"/>
                <a:cs typeface="Calibri" panose="020F0502020204030204" pitchFamily="34" charset="0"/>
                <a:sym typeface="Inter"/>
              </a:rPr>
              <a:t>Programmer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Inter"/>
                <a:cs typeface="Calibri" panose="020F0502020204030204" pitchFamily="34" charset="0"/>
                <a:sym typeface="Inter"/>
              </a:rPr>
              <a:t>, R&amp;D</a:t>
            </a:r>
            <a:endParaRPr lang="en-GB" sz="1600" dirty="0">
              <a:solidFill>
                <a:schemeClr val="dk1"/>
              </a:solidFill>
              <a:latin typeface="Calibri" panose="020F0502020204030204" pitchFamily="34" charset="0"/>
              <a:ea typeface="Inter"/>
              <a:cs typeface="Calibri" panose="020F0502020204030204" pitchFamily="34" charset="0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u="sng" dirty="0">
                <a:solidFill>
                  <a:srgbClr val="FF0000"/>
                </a:solidFill>
                <a:latin typeface="Inter"/>
                <a:ea typeface="Inter"/>
                <a:cs typeface="Inter"/>
                <a:sym typeface="Inter"/>
              </a:rPr>
              <a:t>cech@applic.cz</a:t>
            </a:r>
            <a:endParaRPr lang="cs-CZ" sz="1600" dirty="0">
              <a:solidFill>
                <a:srgbClr val="FF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3F80819-03D3-034A-3349-93BAD9578458}"/>
              </a:ext>
            </a:extLst>
          </p:cNvPr>
          <p:cNvSpPr txBox="1"/>
          <p:nvPr/>
        </p:nvSpPr>
        <p:spPr>
          <a:xfrm>
            <a:off x="387275" y="139707"/>
            <a:ext cx="2825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i="1" dirty="0">
                <a:solidFill>
                  <a:srgbClr val="FF0000"/>
                </a:solidFill>
              </a:rPr>
              <a:t>APPLIC</a:t>
            </a:r>
            <a:endParaRPr lang="en-GB" sz="4000" b="1" i="1" dirty="0">
              <a:solidFill>
                <a:srgbClr val="FF0000"/>
              </a:solidFill>
            </a:endParaRPr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021B4C05-A2A4-2A1C-8BB0-74D15837A969}"/>
              </a:ext>
            </a:extLst>
          </p:cNvPr>
          <p:cNvSpPr txBox="1"/>
          <p:nvPr/>
        </p:nvSpPr>
        <p:spPr>
          <a:xfrm>
            <a:off x="4876349" y="786355"/>
            <a:ext cx="3384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cs" sz="1600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Introduction</a:t>
            </a:r>
            <a:endParaRPr sz="1600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" name="Google Shape;485;p38">
            <a:extLst>
              <a:ext uri="{FF2B5EF4-FFF2-40B4-BE49-F238E27FC236}">
                <a16:creationId xmlns:a16="http://schemas.microsoft.com/office/drawing/2014/main" id="{07540114-2833-2180-A080-8098F42061B8}"/>
              </a:ext>
            </a:extLst>
          </p:cNvPr>
          <p:cNvGrpSpPr/>
          <p:nvPr/>
        </p:nvGrpSpPr>
        <p:grpSpPr>
          <a:xfrm>
            <a:off x="4896892" y="854445"/>
            <a:ext cx="196370" cy="281924"/>
            <a:chOff x="1188522" y="477150"/>
            <a:chExt cx="3203428" cy="4606602"/>
          </a:xfrm>
          <a:solidFill>
            <a:srgbClr val="FF0000"/>
          </a:solidFill>
        </p:grpSpPr>
        <p:sp>
          <p:nvSpPr>
            <p:cNvPr id="5" name="Google Shape;486;p38">
              <a:extLst>
                <a:ext uri="{FF2B5EF4-FFF2-40B4-BE49-F238E27FC236}">
                  <a16:creationId xmlns:a16="http://schemas.microsoft.com/office/drawing/2014/main" id="{B5E2FE4C-4ADC-EB33-6087-5F32A8756767}"/>
                </a:ext>
              </a:extLst>
            </p:cNvPr>
            <p:cNvSpPr/>
            <p:nvPr/>
          </p:nvSpPr>
          <p:spPr>
            <a:xfrm>
              <a:off x="1188550" y="477150"/>
              <a:ext cx="32034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6" name="Google Shape;487;p38">
              <a:extLst>
                <a:ext uri="{FF2B5EF4-FFF2-40B4-BE49-F238E27FC236}">
                  <a16:creationId xmlns:a16="http://schemas.microsoft.com/office/drawing/2014/main" id="{BA9C3D68-E6E4-8BF8-03A0-1CB5FD810024}"/>
                </a:ext>
              </a:extLst>
            </p:cNvPr>
            <p:cNvSpPr/>
            <p:nvPr/>
          </p:nvSpPr>
          <p:spPr>
            <a:xfrm rot="5400000">
              <a:off x="3845350" y="676505"/>
              <a:ext cx="7287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7" name="Google Shape;488;p38">
              <a:extLst>
                <a:ext uri="{FF2B5EF4-FFF2-40B4-BE49-F238E27FC236}">
                  <a16:creationId xmlns:a16="http://schemas.microsoft.com/office/drawing/2014/main" id="{ABC4B597-0DBA-93E3-BFA1-E0BD2E3D9CC0}"/>
                </a:ext>
              </a:extLst>
            </p:cNvPr>
            <p:cNvSpPr/>
            <p:nvPr/>
          </p:nvSpPr>
          <p:spPr>
            <a:xfrm rot="-5400000">
              <a:off x="-809778" y="2492724"/>
              <a:ext cx="4361400" cy="364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8" name="Google Shape;489;p38">
              <a:extLst>
                <a:ext uri="{FF2B5EF4-FFF2-40B4-BE49-F238E27FC236}">
                  <a16:creationId xmlns:a16="http://schemas.microsoft.com/office/drawing/2014/main" id="{54CFF8D7-1E14-64B9-A050-8BE43DCBFB06}"/>
                </a:ext>
              </a:extLst>
            </p:cNvPr>
            <p:cNvSpPr/>
            <p:nvPr/>
          </p:nvSpPr>
          <p:spPr>
            <a:xfrm>
              <a:off x="1188575" y="4719252"/>
              <a:ext cx="7287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</p:grpSp>
      <p:sp>
        <p:nvSpPr>
          <p:cNvPr id="9" name="Google Shape;490;p38">
            <a:extLst>
              <a:ext uri="{FF2B5EF4-FFF2-40B4-BE49-F238E27FC236}">
                <a16:creationId xmlns:a16="http://schemas.microsoft.com/office/drawing/2014/main" id="{E2C1731B-F076-5EF8-B9DE-60D29DABC516}"/>
              </a:ext>
            </a:extLst>
          </p:cNvPr>
          <p:cNvSpPr txBox="1"/>
          <p:nvPr/>
        </p:nvSpPr>
        <p:spPr>
          <a:xfrm>
            <a:off x="4824944" y="1208338"/>
            <a:ext cx="4001726" cy="1302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GB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Over 30 years experience in industria</a:t>
            </a:r>
            <a:r>
              <a:rPr lang="en-GB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 automation, measurements and regulation, and machine vision.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GB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Recently </a:t>
            </a:r>
            <a:r>
              <a:rPr lang="en-GB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finished development of IR cameras and Hyperspectral system.</a:t>
            </a:r>
            <a:endParaRPr lang="en-GB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7"/>
          <p:cNvSpPr txBox="1"/>
          <p:nvPr/>
        </p:nvSpPr>
        <p:spPr>
          <a:xfrm>
            <a:off x="360000" y="928689"/>
            <a:ext cx="8505394" cy="462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cs" sz="16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Pictures</a:t>
            </a:r>
            <a:endParaRPr sz="1600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C9B06FC-1938-71A3-AC94-CCD25C43BA4E}"/>
              </a:ext>
            </a:extLst>
          </p:cNvPr>
          <p:cNvSpPr txBox="1"/>
          <p:nvPr/>
        </p:nvSpPr>
        <p:spPr>
          <a:xfrm>
            <a:off x="387275" y="139707"/>
            <a:ext cx="2825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i="1" dirty="0">
                <a:solidFill>
                  <a:srgbClr val="FF0000"/>
                </a:solidFill>
              </a:rPr>
              <a:t>APPLIC</a:t>
            </a:r>
            <a:endParaRPr lang="en-GB" sz="4000" b="1" i="1" dirty="0">
              <a:solidFill>
                <a:srgbClr val="FF0000"/>
              </a:solidFill>
            </a:endParaRPr>
          </a:p>
        </p:txBody>
      </p:sp>
      <p:grpSp>
        <p:nvGrpSpPr>
          <p:cNvPr id="5" name="Google Shape;479;p38">
            <a:extLst>
              <a:ext uri="{FF2B5EF4-FFF2-40B4-BE49-F238E27FC236}">
                <a16:creationId xmlns:a16="http://schemas.microsoft.com/office/drawing/2014/main" id="{9E461025-A82E-8741-3F9E-2FE0DA4324C1}"/>
              </a:ext>
            </a:extLst>
          </p:cNvPr>
          <p:cNvGrpSpPr/>
          <p:nvPr/>
        </p:nvGrpSpPr>
        <p:grpSpPr>
          <a:xfrm>
            <a:off x="387275" y="978463"/>
            <a:ext cx="196370" cy="281924"/>
            <a:chOff x="1188522" y="477150"/>
            <a:chExt cx="3203428" cy="4606602"/>
          </a:xfrm>
          <a:solidFill>
            <a:srgbClr val="FF0000"/>
          </a:solidFill>
        </p:grpSpPr>
        <p:sp>
          <p:nvSpPr>
            <p:cNvPr id="6" name="Google Shape;480;p38">
              <a:extLst>
                <a:ext uri="{FF2B5EF4-FFF2-40B4-BE49-F238E27FC236}">
                  <a16:creationId xmlns:a16="http://schemas.microsoft.com/office/drawing/2014/main" id="{143CBEC3-EBF1-9A16-BFD8-35DACD920D8E}"/>
                </a:ext>
              </a:extLst>
            </p:cNvPr>
            <p:cNvSpPr/>
            <p:nvPr/>
          </p:nvSpPr>
          <p:spPr>
            <a:xfrm>
              <a:off x="1188550" y="477150"/>
              <a:ext cx="32034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7" name="Google Shape;481;p38">
              <a:extLst>
                <a:ext uri="{FF2B5EF4-FFF2-40B4-BE49-F238E27FC236}">
                  <a16:creationId xmlns:a16="http://schemas.microsoft.com/office/drawing/2014/main" id="{9921469B-1D79-39FA-9535-6581C0813791}"/>
                </a:ext>
              </a:extLst>
            </p:cNvPr>
            <p:cNvSpPr/>
            <p:nvPr/>
          </p:nvSpPr>
          <p:spPr>
            <a:xfrm rot="5400000">
              <a:off x="3845350" y="676505"/>
              <a:ext cx="7287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8" name="Google Shape;482;p38">
              <a:extLst>
                <a:ext uri="{FF2B5EF4-FFF2-40B4-BE49-F238E27FC236}">
                  <a16:creationId xmlns:a16="http://schemas.microsoft.com/office/drawing/2014/main" id="{208B0187-E68D-5BE1-D300-093964966247}"/>
                </a:ext>
              </a:extLst>
            </p:cNvPr>
            <p:cNvSpPr/>
            <p:nvPr/>
          </p:nvSpPr>
          <p:spPr>
            <a:xfrm rot="-5400000">
              <a:off x="-809778" y="2492724"/>
              <a:ext cx="4361400" cy="364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9" name="Google Shape;483;p38">
              <a:extLst>
                <a:ext uri="{FF2B5EF4-FFF2-40B4-BE49-F238E27FC236}">
                  <a16:creationId xmlns:a16="http://schemas.microsoft.com/office/drawing/2014/main" id="{4279317C-AFC4-B4BD-E31B-2DCD77828B76}"/>
                </a:ext>
              </a:extLst>
            </p:cNvPr>
            <p:cNvSpPr/>
            <p:nvPr/>
          </p:nvSpPr>
          <p:spPr>
            <a:xfrm>
              <a:off x="1188575" y="4719252"/>
              <a:ext cx="7287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highlight>
                  <a:srgbClr val="EEFF41"/>
                </a:highlight>
              </a:endParaRPr>
            </a:p>
          </p:txBody>
        </p: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0500979B-FAEC-4617-A967-8DB28E908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583" y="62803"/>
            <a:ext cx="3259139" cy="92615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54F9CDE-4C95-6F0C-0DA1-2778EFA175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05" t="11666" r="14225" b="17815"/>
          <a:stretch/>
        </p:blipFill>
        <p:spPr>
          <a:xfrm>
            <a:off x="3511730" y="2380139"/>
            <a:ext cx="5353664" cy="224520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CEB1AB3-BB5D-CEF1-55F1-55792DEF50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74" t="11441" r="37294" b="20456"/>
          <a:stretch/>
        </p:blipFill>
        <p:spPr>
          <a:xfrm>
            <a:off x="452970" y="1777591"/>
            <a:ext cx="2694262" cy="2111364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92A403DB-04B7-ED38-25B0-8FFA879B4A40}"/>
              </a:ext>
            </a:extLst>
          </p:cNvPr>
          <p:cNvSpPr txBox="1"/>
          <p:nvPr/>
        </p:nvSpPr>
        <p:spPr>
          <a:xfrm>
            <a:off x="719781" y="3967390"/>
            <a:ext cx="2160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Infrared camera </a:t>
            </a:r>
            <a:r>
              <a:rPr lang="en-GB" b="1" dirty="0">
                <a:solidFill>
                  <a:srgbClr val="FF0000"/>
                </a:solidFill>
              </a:rPr>
              <a:t>IRCA3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7EBBC98-A3D1-D06E-C83F-40BF5C3975C5}"/>
              </a:ext>
            </a:extLst>
          </p:cNvPr>
          <p:cNvSpPr txBox="1"/>
          <p:nvPr/>
        </p:nvSpPr>
        <p:spPr>
          <a:xfrm>
            <a:off x="4590202" y="2013826"/>
            <a:ext cx="319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Hyperspectral LWIR camera </a:t>
            </a:r>
            <a:r>
              <a:rPr lang="en-GB" b="1" dirty="0">
                <a:solidFill>
                  <a:srgbClr val="FF0000"/>
                </a:solidFill>
              </a:rPr>
              <a:t>RODES</a:t>
            </a:r>
          </a:p>
        </p:txBody>
      </p:sp>
    </p:spTree>
    <p:extLst>
      <p:ext uri="{BB962C8B-B14F-4D97-AF65-F5344CB8AC3E}">
        <p14:creationId xmlns:p14="http://schemas.microsoft.com/office/powerpoint/2010/main" val="318611353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125</Words>
  <Application>Microsoft Office PowerPoint</Application>
  <PresentationFormat>On-screen Show (16:9)</PresentationFormat>
  <Paragraphs>24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Přikryl;i</dc:creator>
  <cp:lastModifiedBy>Jiří Čech</cp:lastModifiedBy>
  <cp:revision>9</cp:revision>
  <dcterms:modified xsi:type="dcterms:W3CDTF">2023-03-28T04:44:22Z</dcterms:modified>
</cp:coreProperties>
</file>