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D67975-705E-6567-243B-0E471AAD1938}" v="330" dt="2023-03-06T10:03:46.762"/>
    <p1510:client id="{41A8C333-1645-43A4-4EB1-331EE55FD352}" v="27" dt="2023-03-08T12:54:04.993"/>
    <p1510:client id="{B4210CA7-21A8-44D8-8002-3E0429A98767}" v="4" dt="2023-03-06T08:54:51.7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4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20.03.2023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20.03.2023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20.03.2023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20.03.2023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20.03.2023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20.03.2023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20.03.2023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20.03.2023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20.03.2023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20.03.2023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20.03.2023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20.03.2023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ozehnal@lightigo.com" TargetMode="External"/><Relationship Id="rId2" Type="http://schemas.openxmlformats.org/officeDocument/2006/relationships/hyperlink" Target="http://www.lightigo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7926" y="552944"/>
            <a:ext cx="11291453" cy="30044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cs-CZ" sz="3200" b="1" dirty="0" err="1">
                <a:ea typeface="+mn-lt"/>
                <a:cs typeface="+mn-lt"/>
              </a:rPr>
              <a:t>Lightigo</a:t>
            </a:r>
            <a:r>
              <a:rPr lang="cs-CZ" sz="3200" b="1" dirty="0">
                <a:ea typeface="+mn-lt"/>
                <a:cs typeface="+mn-lt"/>
              </a:rPr>
              <a:t> s.r.o.</a:t>
            </a:r>
          </a:p>
          <a:p>
            <a:pPr algn="l"/>
            <a:r>
              <a:rPr lang="cs-CZ" dirty="0">
                <a:ea typeface="+mn-lt"/>
                <a:cs typeface="+mn-lt"/>
                <a:hlinkClick r:id="rId2"/>
              </a:rPr>
              <a:t>www.lightigo.com</a:t>
            </a:r>
          </a:p>
          <a:p>
            <a:pPr algn="l"/>
            <a:endParaRPr lang="cs-CZ" sz="1050" dirty="0">
              <a:ea typeface="+mn-lt"/>
              <a:cs typeface="+mn-lt"/>
              <a:hlinkClick r:id="rId2"/>
            </a:endParaRPr>
          </a:p>
          <a:p>
            <a:pPr algn="l"/>
            <a:r>
              <a:rPr lang="cs-CZ" b="1" dirty="0">
                <a:ea typeface="Calibri"/>
                <a:cs typeface="Calibri"/>
              </a:rPr>
              <a:t>Marek Rozehnal</a:t>
            </a:r>
            <a:br>
              <a:rPr lang="cs-CZ" dirty="0">
                <a:ea typeface="Calibri"/>
                <a:cs typeface="Calibri"/>
              </a:rPr>
            </a:br>
            <a:r>
              <a:rPr lang="cs-CZ" dirty="0">
                <a:ea typeface="Calibri"/>
                <a:cs typeface="Calibri"/>
              </a:rPr>
              <a:t>CEO</a:t>
            </a:r>
            <a:br>
              <a:rPr lang="cs-CZ" dirty="0">
                <a:ea typeface="Calibri"/>
                <a:cs typeface="Calibri"/>
              </a:rPr>
            </a:br>
            <a:r>
              <a:rPr lang="cs-CZ" dirty="0">
                <a:ea typeface="+mn-lt"/>
                <a:cs typeface="+mn-lt"/>
                <a:hlinkClick r:id="rId3"/>
              </a:rPr>
              <a:t>rozehnal@lightigo.com</a:t>
            </a:r>
          </a:p>
          <a:p>
            <a:pPr algn="l"/>
            <a:endParaRPr lang="cs-CZ" dirty="0">
              <a:ea typeface="+mn-lt"/>
              <a:cs typeface="+mn-lt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A83EFB81-7E71-E944-A592-60D7A2643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3574" y="-293495"/>
            <a:ext cx="5384200" cy="3488979"/>
          </a:xfrm>
          <a:prstGeom prst="rect">
            <a:avLst/>
          </a:prstGeom>
        </p:spPr>
      </p:pic>
      <p:sp>
        <p:nvSpPr>
          <p:cNvPr id="7" name="Podnadpis 2">
            <a:extLst>
              <a:ext uri="{FF2B5EF4-FFF2-40B4-BE49-F238E27FC236}">
                <a16:creationId xmlns:a16="http://schemas.microsoft.com/office/drawing/2014/main" id="{1CE9E204-44C7-F629-3156-CCF239CA81DD}"/>
              </a:ext>
            </a:extLst>
          </p:cNvPr>
          <p:cNvSpPr txBox="1">
            <a:spLocks/>
          </p:cNvSpPr>
          <p:nvPr/>
        </p:nvSpPr>
        <p:spPr>
          <a:xfrm>
            <a:off x="387926" y="2955313"/>
            <a:ext cx="11164977" cy="36372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</a:pPr>
            <a:r>
              <a:rPr lang="cs-CZ" sz="11200" b="1" dirty="0" err="1">
                <a:ea typeface="+mn-lt"/>
                <a:cs typeface="+mn-lt"/>
              </a:rPr>
              <a:t>Introduction</a:t>
            </a:r>
            <a:r>
              <a:rPr lang="cs-CZ" sz="11200" b="1" dirty="0">
                <a:ea typeface="+mn-lt"/>
                <a:cs typeface="+mn-lt"/>
              </a:rPr>
              <a:t>: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cs-CZ" sz="8000" dirty="0" err="1">
                <a:ea typeface="+mn-lt"/>
                <a:cs typeface="+mn-lt"/>
              </a:rPr>
              <a:t>Li</a:t>
            </a:r>
            <a:r>
              <a:rPr lang="en-US" sz="8000" dirty="0" err="1">
                <a:ea typeface="+mn-lt"/>
                <a:cs typeface="+mn-lt"/>
              </a:rPr>
              <a:t>ghtigo</a:t>
            </a:r>
            <a:r>
              <a:rPr lang="en-US" sz="8000" dirty="0">
                <a:ea typeface="+mn-lt"/>
                <a:cs typeface="+mn-lt"/>
              </a:rPr>
              <a:t> is a supplier of solutions for chemical analysis using laser spectroscopy – LIBS</a:t>
            </a:r>
            <a:r>
              <a:rPr lang="cs-CZ" sz="8000" dirty="0">
                <a:ea typeface="+mn-lt"/>
                <a:cs typeface="+mn-lt"/>
              </a:rPr>
              <a:t> „Laser </a:t>
            </a:r>
            <a:r>
              <a:rPr lang="cs-CZ" sz="8000" dirty="0" err="1">
                <a:ea typeface="+mn-lt"/>
                <a:cs typeface="+mn-lt"/>
              </a:rPr>
              <a:t>Induced</a:t>
            </a:r>
            <a:r>
              <a:rPr lang="cs-CZ" sz="8000" dirty="0">
                <a:ea typeface="+mn-lt"/>
                <a:cs typeface="+mn-lt"/>
              </a:rPr>
              <a:t> </a:t>
            </a:r>
            <a:r>
              <a:rPr lang="cs-CZ" sz="8000" dirty="0" err="1">
                <a:ea typeface="+mn-lt"/>
                <a:cs typeface="+mn-lt"/>
              </a:rPr>
              <a:t>Breakdown</a:t>
            </a:r>
            <a:r>
              <a:rPr lang="cs-CZ" sz="8000" dirty="0">
                <a:ea typeface="+mn-lt"/>
                <a:cs typeface="+mn-lt"/>
              </a:rPr>
              <a:t> </a:t>
            </a:r>
            <a:r>
              <a:rPr lang="cs-CZ" sz="8000" dirty="0" err="1">
                <a:ea typeface="+mn-lt"/>
                <a:cs typeface="+mn-lt"/>
              </a:rPr>
              <a:t>Spectroscopy</a:t>
            </a:r>
            <a:r>
              <a:rPr lang="cs-CZ" sz="8000" dirty="0">
                <a:ea typeface="+mn-lt"/>
                <a:cs typeface="+mn-lt"/>
              </a:rPr>
              <a:t>“.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cs-CZ" sz="8000" dirty="0" err="1">
                <a:ea typeface="+mn-lt"/>
                <a:cs typeface="+mn-lt"/>
              </a:rPr>
              <a:t>The</a:t>
            </a:r>
            <a:r>
              <a:rPr lang="cs-CZ" sz="8000" dirty="0">
                <a:ea typeface="+mn-lt"/>
                <a:cs typeface="+mn-lt"/>
              </a:rPr>
              <a:t> </a:t>
            </a:r>
            <a:r>
              <a:rPr lang="cs-CZ" sz="8000" dirty="0" err="1">
                <a:ea typeface="+mn-lt"/>
                <a:cs typeface="+mn-lt"/>
              </a:rPr>
              <a:t>core</a:t>
            </a:r>
            <a:r>
              <a:rPr lang="cs-CZ" sz="8000" dirty="0">
                <a:ea typeface="+mn-lt"/>
                <a:cs typeface="+mn-lt"/>
              </a:rPr>
              <a:t> </a:t>
            </a:r>
            <a:r>
              <a:rPr lang="cs-CZ" sz="8000" dirty="0" err="1">
                <a:ea typeface="+mn-lt"/>
                <a:cs typeface="+mn-lt"/>
              </a:rPr>
              <a:t>product</a:t>
            </a:r>
            <a:r>
              <a:rPr lang="cs-CZ" sz="8000" dirty="0">
                <a:ea typeface="+mn-lt"/>
                <a:cs typeface="+mn-lt"/>
              </a:rPr>
              <a:t> „</a:t>
            </a:r>
            <a:r>
              <a:rPr lang="cs-CZ" sz="8000" dirty="0" err="1">
                <a:ea typeface="+mn-lt"/>
                <a:cs typeface="+mn-lt"/>
              </a:rPr>
              <a:t>FireFly</a:t>
            </a:r>
            <a:r>
              <a:rPr lang="cs-CZ" sz="8000" dirty="0">
                <a:ea typeface="+mn-lt"/>
                <a:cs typeface="+mn-lt"/>
              </a:rPr>
              <a:t>“ </a:t>
            </a:r>
            <a:r>
              <a:rPr lang="cs-CZ" sz="8000" dirty="0" err="1">
                <a:ea typeface="+mn-lt"/>
                <a:cs typeface="+mn-lt"/>
              </a:rPr>
              <a:t>is</a:t>
            </a:r>
            <a:r>
              <a:rPr lang="cs-CZ" sz="8000" dirty="0">
                <a:ea typeface="+mn-lt"/>
                <a:cs typeface="+mn-lt"/>
              </a:rPr>
              <a:t> a </a:t>
            </a:r>
            <a:r>
              <a:rPr lang="cs-CZ" sz="8000" dirty="0" err="1">
                <a:ea typeface="+mn-lt"/>
                <a:cs typeface="+mn-lt"/>
              </a:rPr>
              <a:t>laboratory</a:t>
            </a:r>
            <a:r>
              <a:rPr lang="cs-CZ" sz="8000" dirty="0">
                <a:ea typeface="+mn-lt"/>
                <a:cs typeface="+mn-lt"/>
              </a:rPr>
              <a:t> instrument </a:t>
            </a:r>
            <a:r>
              <a:rPr lang="cs-CZ" sz="8000" dirty="0" err="1">
                <a:ea typeface="+mn-lt"/>
                <a:cs typeface="+mn-lt"/>
              </a:rPr>
              <a:t>specialized</a:t>
            </a:r>
            <a:r>
              <a:rPr lang="cs-CZ" sz="8000" dirty="0">
                <a:ea typeface="+mn-lt"/>
                <a:cs typeface="+mn-lt"/>
              </a:rPr>
              <a:t> in rapid </a:t>
            </a:r>
            <a:r>
              <a:rPr lang="cs-CZ" sz="8000" dirty="0" err="1">
                <a:ea typeface="+mn-lt"/>
                <a:cs typeface="+mn-lt"/>
              </a:rPr>
              <a:t>multi-elemental</a:t>
            </a:r>
            <a:r>
              <a:rPr lang="cs-CZ" sz="8000" dirty="0">
                <a:ea typeface="+mn-lt"/>
                <a:cs typeface="+mn-lt"/>
              </a:rPr>
              <a:t> </a:t>
            </a:r>
            <a:r>
              <a:rPr lang="cs-CZ" sz="8000" dirty="0" err="1">
                <a:ea typeface="+mn-lt"/>
                <a:cs typeface="+mn-lt"/>
              </a:rPr>
              <a:t>chemical</a:t>
            </a:r>
            <a:r>
              <a:rPr lang="cs-CZ" sz="8000" dirty="0">
                <a:ea typeface="+mn-lt"/>
                <a:cs typeface="+mn-lt"/>
              </a:rPr>
              <a:t> </a:t>
            </a:r>
            <a:r>
              <a:rPr lang="cs-CZ" sz="8000" dirty="0" err="1">
                <a:ea typeface="+mn-lt"/>
                <a:cs typeface="+mn-lt"/>
              </a:rPr>
              <a:t>imaging</a:t>
            </a:r>
            <a:r>
              <a:rPr lang="cs-CZ" sz="8000" dirty="0">
                <a:ea typeface="+mn-lt"/>
                <a:cs typeface="+mn-lt"/>
              </a:rPr>
              <a:t> </a:t>
            </a:r>
            <a:r>
              <a:rPr lang="cs-CZ" sz="8000" dirty="0" err="1">
                <a:ea typeface="+mn-lt"/>
                <a:cs typeface="+mn-lt"/>
              </a:rPr>
              <a:t>of</a:t>
            </a:r>
            <a:r>
              <a:rPr lang="cs-CZ" sz="8000" dirty="0">
                <a:ea typeface="+mn-lt"/>
                <a:cs typeface="+mn-lt"/>
              </a:rPr>
              <a:t> solid </a:t>
            </a:r>
            <a:r>
              <a:rPr lang="cs-CZ" sz="8000" dirty="0" err="1">
                <a:ea typeface="+mn-lt"/>
                <a:cs typeface="+mn-lt"/>
              </a:rPr>
              <a:t>samples</a:t>
            </a:r>
            <a:r>
              <a:rPr lang="cs-CZ" sz="8000" dirty="0">
                <a:ea typeface="+mn-lt"/>
                <a:cs typeface="+mn-lt"/>
              </a:rPr>
              <a:t> </a:t>
            </a:r>
            <a:r>
              <a:rPr lang="cs-CZ" sz="8000" dirty="0" err="1">
                <a:ea typeface="+mn-lt"/>
                <a:cs typeface="+mn-lt"/>
              </a:rPr>
              <a:t>of</a:t>
            </a:r>
            <a:r>
              <a:rPr lang="cs-CZ" sz="8000" dirty="0">
                <a:ea typeface="+mn-lt"/>
                <a:cs typeface="+mn-lt"/>
              </a:rPr>
              <a:t> </a:t>
            </a:r>
            <a:r>
              <a:rPr lang="cs-CZ" sz="8000" dirty="0" err="1">
                <a:ea typeface="+mn-lt"/>
                <a:cs typeface="+mn-lt"/>
              </a:rPr>
              <a:t>various</a:t>
            </a:r>
            <a:r>
              <a:rPr lang="cs-CZ" sz="8000" dirty="0">
                <a:ea typeface="+mn-lt"/>
                <a:cs typeface="+mn-lt"/>
              </a:rPr>
              <a:t> </a:t>
            </a:r>
            <a:r>
              <a:rPr lang="cs-CZ" sz="8000" dirty="0" err="1">
                <a:ea typeface="+mn-lt"/>
                <a:cs typeface="+mn-lt"/>
              </a:rPr>
              <a:t>types</a:t>
            </a:r>
            <a:r>
              <a:rPr lang="cs-CZ" sz="8000" dirty="0">
                <a:ea typeface="+mn-lt"/>
                <a:cs typeface="+mn-lt"/>
              </a:rPr>
              <a:t> </a:t>
            </a:r>
            <a:r>
              <a:rPr lang="cs-CZ" sz="8000" dirty="0" err="1">
                <a:ea typeface="+mn-lt"/>
                <a:cs typeface="+mn-lt"/>
              </a:rPr>
              <a:t>with</a:t>
            </a:r>
            <a:r>
              <a:rPr lang="cs-CZ" sz="8000" dirty="0">
                <a:ea typeface="+mn-lt"/>
                <a:cs typeface="+mn-lt"/>
              </a:rPr>
              <a:t> </a:t>
            </a:r>
            <a:r>
              <a:rPr lang="cs-CZ" sz="8000" dirty="0" err="1">
                <a:ea typeface="+mn-lt"/>
                <a:cs typeface="+mn-lt"/>
              </a:rPr>
              <a:t>an</a:t>
            </a:r>
            <a:r>
              <a:rPr lang="cs-CZ" sz="8000" dirty="0">
                <a:ea typeface="+mn-lt"/>
                <a:cs typeface="+mn-lt"/>
              </a:rPr>
              <a:t> </a:t>
            </a:r>
            <a:r>
              <a:rPr lang="cs-CZ" sz="8000" dirty="0" err="1">
                <a:ea typeface="+mn-lt"/>
                <a:cs typeface="+mn-lt"/>
              </a:rPr>
              <a:t>emphasis</a:t>
            </a:r>
            <a:r>
              <a:rPr lang="cs-CZ" sz="8000" dirty="0">
                <a:ea typeface="+mn-lt"/>
                <a:cs typeface="+mn-lt"/>
              </a:rPr>
              <a:t> on </a:t>
            </a:r>
            <a:r>
              <a:rPr lang="cs-CZ" sz="8000" dirty="0" err="1">
                <a:ea typeface="+mn-lt"/>
                <a:cs typeface="+mn-lt"/>
              </a:rPr>
              <a:t>high</a:t>
            </a:r>
            <a:r>
              <a:rPr lang="cs-CZ" sz="8000" dirty="0">
                <a:ea typeface="+mn-lt"/>
                <a:cs typeface="+mn-lt"/>
              </a:rPr>
              <a:t> performance, stability, and user </a:t>
            </a:r>
            <a:r>
              <a:rPr lang="cs-CZ" sz="8000" dirty="0" err="1">
                <a:ea typeface="+mn-lt"/>
                <a:cs typeface="+mn-lt"/>
              </a:rPr>
              <a:t>experience</a:t>
            </a:r>
            <a:r>
              <a:rPr lang="cs-CZ" sz="8000" dirty="0">
                <a:ea typeface="+mn-lt"/>
                <a:cs typeface="+mn-lt"/>
              </a:rPr>
              <a:t>.</a:t>
            </a:r>
          </a:p>
          <a:p>
            <a:pPr algn="just"/>
            <a:r>
              <a:rPr lang="cs-CZ" sz="7600" b="1" dirty="0">
                <a:ea typeface="+mn-lt"/>
                <a:cs typeface="+mn-lt"/>
              </a:rPr>
              <a:t>FAST |</a:t>
            </a:r>
            <a:r>
              <a:rPr lang="en-US" sz="7600" b="1" dirty="0">
                <a:ea typeface="+mn-lt"/>
                <a:cs typeface="+mn-lt"/>
              </a:rPr>
              <a:t> </a:t>
            </a:r>
            <a:r>
              <a:rPr lang="cs-CZ" sz="7600" b="1" dirty="0">
                <a:ea typeface="+mn-lt"/>
                <a:cs typeface="+mn-lt"/>
              </a:rPr>
              <a:t>MULTI–ELEMENTAL | NON-CONTACT |</a:t>
            </a:r>
            <a:r>
              <a:rPr lang="en-US" sz="7600" b="1" dirty="0">
                <a:ea typeface="+mn-lt"/>
                <a:cs typeface="+mn-lt"/>
              </a:rPr>
              <a:t> </a:t>
            </a:r>
            <a:r>
              <a:rPr lang="cs-CZ" sz="7600" b="1" dirty="0">
                <a:ea typeface="+mn-lt"/>
                <a:cs typeface="+mn-lt"/>
              </a:rPr>
              <a:t>NO SAMPLE PREPARATION | SENSITIVITY TO LIGHT ELEMENTS</a:t>
            </a:r>
          </a:p>
          <a:p>
            <a:pPr>
              <a:lnSpc>
                <a:spcPct val="170000"/>
              </a:lnSpc>
            </a:pPr>
            <a:r>
              <a:rPr lang="cs-CZ" sz="7600" b="1" dirty="0">
                <a:ea typeface="+mn-lt"/>
                <a:cs typeface="+mn-lt"/>
              </a:rPr>
              <a:t>DEPTH PROFILING</a:t>
            </a:r>
            <a:endParaRPr lang="cs-CZ" sz="7600" dirty="0">
              <a:ea typeface="+mn-lt"/>
              <a:cs typeface="+mn-lt"/>
            </a:endParaRPr>
          </a:p>
        </p:txBody>
      </p:sp>
      <p:pic>
        <p:nvPicPr>
          <p:cNvPr id="2" name="Obrázek 5" descr="Obsah obrázku osoba, muž, oblek, pózování&#10;&#10;Popis se vygeneroval automaticky.">
            <a:extLst>
              <a:ext uri="{FF2B5EF4-FFF2-40B4-BE49-F238E27FC236}">
                <a16:creationId xmlns:a16="http://schemas.microsoft.com/office/drawing/2014/main" id="{F3526CCD-4682-CF63-7FAC-21A692FFF8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570" t="4992" r="22278" b="60712"/>
          <a:stretch/>
        </p:blipFill>
        <p:spPr>
          <a:xfrm>
            <a:off x="8833066" y="231778"/>
            <a:ext cx="2491398" cy="249175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7926" y="552944"/>
            <a:ext cx="11291453" cy="1612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cs-CZ" b="1" dirty="0" err="1">
                <a:ea typeface="+mn-lt"/>
                <a:cs typeface="+mn-lt"/>
              </a:rPr>
              <a:t>Lightigo</a:t>
            </a:r>
            <a:r>
              <a:rPr lang="cs-CZ" b="1" dirty="0">
                <a:ea typeface="+mn-lt"/>
                <a:cs typeface="+mn-lt"/>
              </a:rPr>
              <a:t> s.r.o.</a:t>
            </a:r>
          </a:p>
          <a:p>
            <a:pPr algn="l"/>
            <a:endParaRPr lang="cs-CZ" dirty="0">
              <a:ea typeface="+mn-lt"/>
              <a:cs typeface="+mn-lt"/>
            </a:endParaRPr>
          </a:p>
        </p:txBody>
      </p:sp>
      <p:pic>
        <p:nvPicPr>
          <p:cNvPr id="10" name="Obrázek 10">
            <a:extLst>
              <a:ext uri="{FF2B5EF4-FFF2-40B4-BE49-F238E27FC236}">
                <a16:creationId xmlns:a16="http://schemas.microsoft.com/office/drawing/2014/main" id="{3CC033E7-8F47-5FC3-E452-242DDFF19E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422" t="33333" r="10129" b="19078"/>
          <a:stretch/>
        </p:blipFill>
        <p:spPr>
          <a:xfrm>
            <a:off x="0" y="33219"/>
            <a:ext cx="5045262" cy="4292975"/>
          </a:xfrm>
          <a:prstGeom prst="rect">
            <a:avLst/>
          </a:prstGeom>
        </p:spPr>
      </p:pic>
      <p:pic>
        <p:nvPicPr>
          <p:cNvPr id="12" name="Obrázek 12">
            <a:extLst>
              <a:ext uri="{FF2B5EF4-FFF2-40B4-BE49-F238E27FC236}">
                <a16:creationId xmlns:a16="http://schemas.microsoft.com/office/drawing/2014/main" id="{49B57A77-1711-0FD6-206F-4307BAEF71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00" t="52013" r="21648" b="17230"/>
          <a:stretch/>
        </p:blipFill>
        <p:spPr>
          <a:xfrm>
            <a:off x="0" y="4326194"/>
            <a:ext cx="5499399" cy="224604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246EA41-1F7B-0707-DC68-A95D1520DC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25" t="27468" r="5625" b="10301"/>
          <a:stretch/>
        </p:blipFill>
        <p:spPr>
          <a:xfrm>
            <a:off x="5424062" y="552944"/>
            <a:ext cx="6643243" cy="2622457"/>
          </a:xfrm>
          <a:prstGeom prst="rect">
            <a:avLst/>
          </a:prstGeom>
        </p:spPr>
      </p:pic>
      <p:pic>
        <p:nvPicPr>
          <p:cNvPr id="49" name="Obrázek 48">
            <a:extLst>
              <a:ext uri="{FF2B5EF4-FFF2-40B4-BE49-F238E27FC236}">
                <a16:creationId xmlns:a16="http://schemas.microsoft.com/office/drawing/2014/main" id="{87D0BBF2-FC4D-4393-4108-5270776CA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947" y="3682600"/>
            <a:ext cx="7565398" cy="31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32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2">
            <a:extLst>
              <a:ext uri="{FF2B5EF4-FFF2-40B4-BE49-F238E27FC236}">
                <a16:creationId xmlns:a16="http://schemas.microsoft.com/office/drawing/2014/main" id="{1CE9E204-44C7-F629-3156-CCF239CA81DD}"/>
              </a:ext>
            </a:extLst>
          </p:cNvPr>
          <p:cNvSpPr txBox="1">
            <a:spLocks/>
          </p:cNvSpPr>
          <p:nvPr/>
        </p:nvSpPr>
        <p:spPr>
          <a:xfrm>
            <a:off x="4739979" y="2114452"/>
            <a:ext cx="6141886" cy="262909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70000" lnSpcReduction="20000"/>
          </a:bodyPr>
          <a:lstStyle>
            <a:defPPr>
              <a:defRPr lang="cs-CZ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ea typeface="+mn-lt"/>
                <a:cs typeface="+mn-lt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cs-CZ" sz="4100" dirty="0" err="1">
                <a:solidFill>
                  <a:schemeClr val="tx1"/>
                </a:solidFill>
              </a:rPr>
              <a:t>What</a:t>
            </a:r>
            <a:r>
              <a:rPr lang="cs-CZ" sz="4100" dirty="0">
                <a:solidFill>
                  <a:schemeClr val="tx1"/>
                </a:solidFill>
              </a:rPr>
              <a:t> </a:t>
            </a:r>
            <a:r>
              <a:rPr lang="cs-CZ" sz="4100" dirty="0" err="1">
                <a:solidFill>
                  <a:schemeClr val="tx1"/>
                </a:solidFill>
              </a:rPr>
              <a:t>we</a:t>
            </a:r>
            <a:r>
              <a:rPr lang="cs-CZ" sz="4100" dirty="0">
                <a:solidFill>
                  <a:schemeClr val="tx1"/>
                </a:solidFill>
              </a:rPr>
              <a:t> </a:t>
            </a:r>
            <a:r>
              <a:rPr lang="cs-CZ" sz="4100" dirty="0" err="1">
                <a:solidFill>
                  <a:schemeClr val="tx1"/>
                </a:solidFill>
              </a:rPr>
              <a:t>offer</a:t>
            </a:r>
            <a:r>
              <a:rPr lang="cs-CZ" sz="4100" dirty="0">
                <a:solidFill>
                  <a:schemeClr val="tx1"/>
                </a:solidFill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0" dirty="0" err="1">
                <a:solidFill>
                  <a:schemeClr val="tx1"/>
                </a:solidFill>
              </a:rPr>
              <a:t>Solution</a:t>
            </a:r>
            <a:r>
              <a:rPr lang="cs-CZ" b="0" dirty="0">
                <a:solidFill>
                  <a:schemeClr val="tx1"/>
                </a:solidFill>
              </a:rPr>
              <a:t> </a:t>
            </a:r>
            <a:r>
              <a:rPr lang="cs-CZ" b="0" dirty="0" err="1">
                <a:solidFill>
                  <a:schemeClr val="tx1"/>
                </a:solidFill>
              </a:rPr>
              <a:t>for</a:t>
            </a:r>
            <a:r>
              <a:rPr lang="cs-CZ" b="0" dirty="0">
                <a:solidFill>
                  <a:schemeClr val="tx1"/>
                </a:solidFill>
              </a:rPr>
              <a:t> </a:t>
            </a:r>
            <a:r>
              <a:rPr lang="cs-CZ" b="0" dirty="0" err="1">
                <a:solidFill>
                  <a:schemeClr val="tx1"/>
                </a:solidFill>
              </a:rPr>
              <a:t>multielemental</a:t>
            </a:r>
            <a:r>
              <a:rPr lang="cs-CZ" b="0" dirty="0">
                <a:solidFill>
                  <a:schemeClr val="tx1"/>
                </a:solidFill>
              </a:rPr>
              <a:t> </a:t>
            </a:r>
            <a:r>
              <a:rPr lang="cs-CZ" b="0" dirty="0" err="1">
                <a:solidFill>
                  <a:schemeClr val="tx1"/>
                </a:solidFill>
              </a:rPr>
              <a:t>analysis</a:t>
            </a:r>
            <a:r>
              <a:rPr lang="cs-CZ" b="0" dirty="0">
                <a:solidFill>
                  <a:schemeClr val="tx1"/>
                </a:solidFill>
              </a:rPr>
              <a:t> – </a:t>
            </a:r>
            <a:r>
              <a:rPr lang="cs-CZ" b="0" dirty="0" err="1">
                <a:solidFill>
                  <a:schemeClr val="tx1"/>
                </a:solidFill>
              </a:rPr>
              <a:t>FireFly</a:t>
            </a:r>
            <a:endParaRPr lang="cs-CZ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0" dirty="0" err="1">
                <a:solidFill>
                  <a:schemeClr val="tx1"/>
                </a:solidFill>
              </a:rPr>
              <a:t>Delay</a:t>
            </a:r>
            <a:r>
              <a:rPr lang="cs-CZ" b="0" dirty="0">
                <a:solidFill>
                  <a:schemeClr val="tx1"/>
                </a:solidFill>
              </a:rPr>
              <a:t> </a:t>
            </a:r>
            <a:r>
              <a:rPr lang="cs-CZ" b="0" dirty="0" err="1">
                <a:solidFill>
                  <a:schemeClr val="tx1"/>
                </a:solidFill>
              </a:rPr>
              <a:t>generator</a:t>
            </a:r>
            <a:r>
              <a:rPr lang="cs-CZ" b="0" dirty="0">
                <a:solidFill>
                  <a:schemeClr val="tx1"/>
                </a:solidFill>
              </a:rPr>
              <a:t> – </a:t>
            </a:r>
            <a:r>
              <a:rPr lang="cs-CZ" b="0" dirty="0" err="1">
                <a:solidFill>
                  <a:schemeClr val="tx1"/>
                </a:solidFill>
              </a:rPr>
              <a:t>SyncRay</a:t>
            </a:r>
            <a:endParaRPr lang="cs-CZ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3-axis </a:t>
            </a:r>
            <a:r>
              <a:rPr lang="cs-CZ" b="0" dirty="0" err="1">
                <a:solidFill>
                  <a:schemeClr val="tx1"/>
                </a:solidFill>
              </a:rPr>
              <a:t>stage</a:t>
            </a:r>
            <a:r>
              <a:rPr lang="cs-CZ" b="0" dirty="0">
                <a:solidFill>
                  <a:schemeClr val="tx1"/>
                </a:solidFill>
              </a:rPr>
              <a:t> – MC 100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0" dirty="0" err="1">
                <a:solidFill>
                  <a:schemeClr val="tx1"/>
                </a:solidFill>
              </a:rPr>
              <a:t>Consulting</a:t>
            </a:r>
            <a:r>
              <a:rPr lang="cs-CZ" b="0" dirty="0">
                <a:solidFill>
                  <a:schemeClr val="tx1"/>
                </a:solidFill>
              </a:rPr>
              <a:t> in </a:t>
            </a:r>
            <a:r>
              <a:rPr lang="cs-CZ" b="0" dirty="0" err="1">
                <a:solidFill>
                  <a:schemeClr val="tx1"/>
                </a:solidFill>
              </a:rPr>
              <a:t>the</a:t>
            </a:r>
            <a:r>
              <a:rPr lang="cs-CZ" b="0" dirty="0">
                <a:solidFill>
                  <a:schemeClr val="tx1"/>
                </a:solidFill>
              </a:rPr>
              <a:t> </a:t>
            </a:r>
            <a:r>
              <a:rPr lang="cs-CZ" b="0" dirty="0" err="1">
                <a:solidFill>
                  <a:schemeClr val="tx1"/>
                </a:solidFill>
              </a:rPr>
              <a:t>field</a:t>
            </a:r>
            <a:r>
              <a:rPr lang="cs-CZ" b="0" dirty="0">
                <a:solidFill>
                  <a:schemeClr val="tx1"/>
                </a:solidFill>
              </a:rPr>
              <a:t> </a:t>
            </a:r>
            <a:r>
              <a:rPr lang="cs-CZ" b="0" dirty="0" err="1">
                <a:solidFill>
                  <a:schemeClr val="tx1"/>
                </a:solidFill>
              </a:rPr>
              <a:t>of</a:t>
            </a:r>
            <a:r>
              <a:rPr lang="cs-CZ" b="0" dirty="0">
                <a:solidFill>
                  <a:schemeClr val="tx1"/>
                </a:solidFill>
              </a:rPr>
              <a:t> LIBS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0" dirty="0" err="1">
                <a:solidFill>
                  <a:schemeClr val="tx1"/>
                </a:solidFill>
              </a:rPr>
              <a:t>Custom</a:t>
            </a:r>
            <a:r>
              <a:rPr lang="cs-CZ" b="0" dirty="0">
                <a:solidFill>
                  <a:schemeClr val="tx1"/>
                </a:solidFill>
              </a:rPr>
              <a:t> development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A83EFB81-7E71-E944-A592-60D7A2643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953" y="-500474"/>
            <a:ext cx="4628047" cy="2998990"/>
          </a:xfrm>
          <a:prstGeom prst="rect">
            <a:avLst/>
          </a:prstGeom>
        </p:spPr>
      </p:pic>
      <p:grpSp>
        <p:nvGrpSpPr>
          <p:cNvPr id="6" name="object 2">
            <a:extLst>
              <a:ext uri="{FF2B5EF4-FFF2-40B4-BE49-F238E27FC236}">
                <a16:creationId xmlns:a16="http://schemas.microsoft.com/office/drawing/2014/main" id="{14652620-6032-4700-4ECB-BB95A6007CFE}"/>
              </a:ext>
            </a:extLst>
          </p:cNvPr>
          <p:cNvGrpSpPr/>
          <p:nvPr/>
        </p:nvGrpSpPr>
        <p:grpSpPr>
          <a:xfrm>
            <a:off x="7311262" y="4374270"/>
            <a:ext cx="12792838" cy="6952065"/>
            <a:chOff x="7311369" y="4356545"/>
            <a:chExt cx="12792838" cy="6952065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1FE97F55-B88F-DDEC-0356-B17FF6A0B3F4}"/>
                </a:ext>
              </a:extLst>
            </p:cNvPr>
            <p:cNvSpPr/>
            <p:nvPr/>
          </p:nvSpPr>
          <p:spPr>
            <a:xfrm>
              <a:off x="12381337" y="4968770"/>
              <a:ext cx="7722870" cy="6339840"/>
            </a:xfrm>
            <a:custGeom>
              <a:avLst/>
              <a:gdLst/>
              <a:ahLst/>
              <a:cxnLst/>
              <a:rect l="l" t="t" r="r" b="b"/>
              <a:pathLst>
                <a:path w="7722869" h="6339840">
                  <a:moveTo>
                    <a:pt x="7332303" y="0"/>
                  </a:moveTo>
                  <a:lnTo>
                    <a:pt x="7271023" y="248"/>
                  </a:lnTo>
                  <a:lnTo>
                    <a:pt x="7209860" y="993"/>
                  </a:lnTo>
                  <a:lnTo>
                    <a:pt x="7148817" y="2232"/>
                  </a:lnTo>
                  <a:lnTo>
                    <a:pt x="7087895" y="3963"/>
                  </a:lnTo>
                  <a:lnTo>
                    <a:pt x="7027095" y="6185"/>
                  </a:lnTo>
                  <a:lnTo>
                    <a:pt x="6966421" y="8894"/>
                  </a:lnTo>
                  <a:lnTo>
                    <a:pt x="6845455" y="15772"/>
                  </a:lnTo>
                  <a:lnTo>
                    <a:pt x="6725012" y="24580"/>
                  </a:lnTo>
                  <a:lnTo>
                    <a:pt x="6605107" y="35304"/>
                  </a:lnTo>
                  <a:lnTo>
                    <a:pt x="6485755" y="47928"/>
                  </a:lnTo>
                  <a:lnTo>
                    <a:pt x="6366972" y="62436"/>
                  </a:lnTo>
                  <a:lnTo>
                    <a:pt x="6248773" y="78814"/>
                  </a:lnTo>
                  <a:lnTo>
                    <a:pt x="6131174" y="97047"/>
                  </a:lnTo>
                  <a:lnTo>
                    <a:pt x="6014189" y="117118"/>
                  </a:lnTo>
                  <a:lnTo>
                    <a:pt x="5897834" y="139013"/>
                  </a:lnTo>
                  <a:lnTo>
                    <a:pt x="5782124" y="162716"/>
                  </a:lnTo>
                  <a:lnTo>
                    <a:pt x="5667074" y="188212"/>
                  </a:lnTo>
                  <a:lnTo>
                    <a:pt x="5552701" y="215486"/>
                  </a:lnTo>
                  <a:lnTo>
                    <a:pt x="5439018" y="244523"/>
                  </a:lnTo>
                  <a:lnTo>
                    <a:pt x="5326042" y="275306"/>
                  </a:lnTo>
                  <a:lnTo>
                    <a:pt x="5213788" y="307821"/>
                  </a:lnTo>
                  <a:lnTo>
                    <a:pt x="5102271" y="342053"/>
                  </a:lnTo>
                  <a:lnTo>
                    <a:pt x="4991506" y="377986"/>
                  </a:lnTo>
                  <a:lnTo>
                    <a:pt x="4881509" y="415605"/>
                  </a:lnTo>
                  <a:lnTo>
                    <a:pt x="4772295" y="454894"/>
                  </a:lnTo>
                  <a:lnTo>
                    <a:pt x="4663879" y="495839"/>
                  </a:lnTo>
                  <a:lnTo>
                    <a:pt x="4556276" y="538423"/>
                  </a:lnTo>
                  <a:lnTo>
                    <a:pt x="4449503" y="582632"/>
                  </a:lnTo>
                  <a:lnTo>
                    <a:pt x="4343573" y="628451"/>
                  </a:lnTo>
                  <a:lnTo>
                    <a:pt x="4238503" y="675864"/>
                  </a:lnTo>
                  <a:lnTo>
                    <a:pt x="4134308" y="724855"/>
                  </a:lnTo>
                  <a:lnTo>
                    <a:pt x="4031003" y="775410"/>
                  </a:lnTo>
                  <a:lnTo>
                    <a:pt x="3928604" y="827513"/>
                  </a:lnTo>
                  <a:lnTo>
                    <a:pt x="3827125" y="881149"/>
                  </a:lnTo>
                  <a:lnTo>
                    <a:pt x="3776735" y="908537"/>
                  </a:lnTo>
                  <a:lnTo>
                    <a:pt x="3726582" y="936302"/>
                  </a:lnTo>
                  <a:lnTo>
                    <a:pt x="3676666" y="964443"/>
                  </a:lnTo>
                  <a:lnTo>
                    <a:pt x="3626990" y="992958"/>
                  </a:lnTo>
                  <a:lnTo>
                    <a:pt x="3577555" y="1021844"/>
                  </a:lnTo>
                  <a:lnTo>
                    <a:pt x="3528365" y="1051100"/>
                  </a:lnTo>
                  <a:lnTo>
                    <a:pt x="3479419" y="1080724"/>
                  </a:lnTo>
                  <a:lnTo>
                    <a:pt x="3430721" y="1110715"/>
                  </a:lnTo>
                  <a:lnTo>
                    <a:pt x="3382273" y="1141069"/>
                  </a:lnTo>
                  <a:lnTo>
                    <a:pt x="3334075" y="1171785"/>
                  </a:lnTo>
                  <a:lnTo>
                    <a:pt x="3286131" y="1202862"/>
                  </a:lnTo>
                  <a:lnTo>
                    <a:pt x="3238442" y="1234297"/>
                  </a:lnTo>
                  <a:lnTo>
                    <a:pt x="3191010" y="1266088"/>
                  </a:lnTo>
                  <a:lnTo>
                    <a:pt x="3143836" y="1298234"/>
                  </a:lnTo>
                  <a:lnTo>
                    <a:pt x="3096924" y="1330732"/>
                  </a:lnTo>
                  <a:lnTo>
                    <a:pt x="3050274" y="1363581"/>
                  </a:lnTo>
                  <a:lnTo>
                    <a:pt x="3003888" y="1396779"/>
                  </a:lnTo>
                  <a:lnTo>
                    <a:pt x="2957770" y="1430324"/>
                  </a:lnTo>
                  <a:lnTo>
                    <a:pt x="2911919" y="1464214"/>
                  </a:lnTo>
                  <a:lnTo>
                    <a:pt x="2866339" y="1498447"/>
                  </a:lnTo>
                  <a:lnTo>
                    <a:pt x="2821031" y="1533021"/>
                  </a:lnTo>
                  <a:lnTo>
                    <a:pt x="2775998" y="1567934"/>
                  </a:lnTo>
                  <a:lnTo>
                    <a:pt x="2731240" y="1603184"/>
                  </a:lnTo>
                  <a:lnTo>
                    <a:pt x="2686761" y="1638770"/>
                  </a:lnTo>
                  <a:lnTo>
                    <a:pt x="2642561" y="1674689"/>
                  </a:lnTo>
                  <a:lnTo>
                    <a:pt x="2598643" y="1710940"/>
                  </a:lnTo>
                  <a:lnTo>
                    <a:pt x="2555009" y="1747520"/>
                  </a:lnTo>
                  <a:lnTo>
                    <a:pt x="2511661" y="1784429"/>
                  </a:lnTo>
                  <a:lnTo>
                    <a:pt x="2468600" y="1821663"/>
                  </a:lnTo>
                  <a:lnTo>
                    <a:pt x="2425828" y="1859221"/>
                  </a:lnTo>
                  <a:lnTo>
                    <a:pt x="2383348" y="1897101"/>
                  </a:lnTo>
                  <a:lnTo>
                    <a:pt x="2341162" y="1935301"/>
                  </a:lnTo>
                  <a:lnTo>
                    <a:pt x="2299270" y="1973819"/>
                  </a:lnTo>
                  <a:lnTo>
                    <a:pt x="2257676" y="2012653"/>
                  </a:lnTo>
                  <a:lnTo>
                    <a:pt x="2216380" y="2051802"/>
                  </a:lnTo>
                  <a:lnTo>
                    <a:pt x="2175386" y="2091263"/>
                  </a:lnTo>
                  <a:lnTo>
                    <a:pt x="2134695" y="2131035"/>
                  </a:lnTo>
                  <a:lnTo>
                    <a:pt x="2094308" y="2171115"/>
                  </a:lnTo>
                  <a:lnTo>
                    <a:pt x="2054228" y="2211502"/>
                  </a:lnTo>
                  <a:lnTo>
                    <a:pt x="2014456" y="2252194"/>
                  </a:lnTo>
                  <a:lnTo>
                    <a:pt x="1974995" y="2293189"/>
                  </a:lnTo>
                  <a:lnTo>
                    <a:pt x="1935847" y="2334484"/>
                  </a:lnTo>
                  <a:lnTo>
                    <a:pt x="1897013" y="2376079"/>
                  </a:lnTo>
                  <a:lnTo>
                    <a:pt x="1858495" y="2417971"/>
                  </a:lnTo>
                  <a:lnTo>
                    <a:pt x="1820295" y="2460158"/>
                  </a:lnTo>
                  <a:lnTo>
                    <a:pt x="1782415" y="2502638"/>
                  </a:lnTo>
                  <a:lnTo>
                    <a:pt x="1744858" y="2545410"/>
                  </a:lnTo>
                  <a:lnTo>
                    <a:pt x="1707624" y="2588471"/>
                  </a:lnTo>
                  <a:lnTo>
                    <a:pt x="1670716" y="2631820"/>
                  </a:lnTo>
                  <a:lnTo>
                    <a:pt x="1634136" y="2675454"/>
                  </a:lnTo>
                  <a:lnTo>
                    <a:pt x="1597885" y="2719372"/>
                  </a:lnTo>
                  <a:lnTo>
                    <a:pt x="1561966" y="2763572"/>
                  </a:lnTo>
                  <a:lnTo>
                    <a:pt x="1526381" y="2808052"/>
                  </a:lnTo>
                  <a:lnTo>
                    <a:pt x="1491130" y="2852810"/>
                  </a:lnTo>
                  <a:lnTo>
                    <a:pt x="1456218" y="2897844"/>
                  </a:lnTo>
                  <a:lnTo>
                    <a:pt x="1421644" y="2943152"/>
                  </a:lnTo>
                  <a:lnTo>
                    <a:pt x="1387411" y="2988732"/>
                  </a:lnTo>
                  <a:lnTo>
                    <a:pt x="1353522" y="3034583"/>
                  </a:lnTo>
                  <a:lnTo>
                    <a:pt x="1319977" y="3080702"/>
                  </a:lnTo>
                  <a:lnTo>
                    <a:pt x="1286780" y="3127087"/>
                  </a:lnTo>
                  <a:lnTo>
                    <a:pt x="1253931" y="3173738"/>
                  </a:lnTo>
                  <a:lnTo>
                    <a:pt x="1221432" y="3220651"/>
                  </a:lnTo>
                  <a:lnTo>
                    <a:pt x="1189287" y="3267824"/>
                  </a:lnTo>
                  <a:lnTo>
                    <a:pt x="1157496" y="3315257"/>
                  </a:lnTo>
                  <a:lnTo>
                    <a:pt x="1126061" y="3362946"/>
                  </a:lnTo>
                  <a:lnTo>
                    <a:pt x="1094985" y="3410891"/>
                  </a:lnTo>
                  <a:lnTo>
                    <a:pt x="1064269" y="3459089"/>
                  </a:lnTo>
                  <a:lnTo>
                    <a:pt x="1033915" y="3507537"/>
                  </a:lnTo>
                  <a:lnTo>
                    <a:pt x="1003925" y="3556236"/>
                  </a:lnTo>
                  <a:lnTo>
                    <a:pt x="974301" y="3605181"/>
                  </a:lnTo>
                  <a:lnTo>
                    <a:pt x="945045" y="3654372"/>
                  </a:lnTo>
                  <a:lnTo>
                    <a:pt x="916159" y="3703807"/>
                  </a:lnTo>
                  <a:lnTo>
                    <a:pt x="887645" y="3753483"/>
                  </a:lnTo>
                  <a:lnTo>
                    <a:pt x="859504" y="3803399"/>
                  </a:lnTo>
                  <a:lnTo>
                    <a:pt x="831739" y="3853553"/>
                  </a:lnTo>
                  <a:lnTo>
                    <a:pt x="804351" y="3903943"/>
                  </a:lnTo>
                  <a:lnTo>
                    <a:pt x="777342" y="3954566"/>
                  </a:lnTo>
                  <a:lnTo>
                    <a:pt x="750715" y="4005422"/>
                  </a:lnTo>
                  <a:lnTo>
                    <a:pt x="724472" y="4056508"/>
                  </a:lnTo>
                  <a:lnTo>
                    <a:pt x="698613" y="4107823"/>
                  </a:lnTo>
                  <a:lnTo>
                    <a:pt x="673141" y="4159363"/>
                  </a:lnTo>
                  <a:lnTo>
                    <a:pt x="648058" y="4211128"/>
                  </a:lnTo>
                  <a:lnTo>
                    <a:pt x="623366" y="4263116"/>
                  </a:lnTo>
                  <a:lnTo>
                    <a:pt x="599067" y="4315324"/>
                  </a:lnTo>
                  <a:lnTo>
                    <a:pt x="575163" y="4367751"/>
                  </a:lnTo>
                  <a:lnTo>
                    <a:pt x="551655" y="4420394"/>
                  </a:lnTo>
                  <a:lnTo>
                    <a:pt x="528546" y="4473253"/>
                  </a:lnTo>
                  <a:lnTo>
                    <a:pt x="505837" y="4526324"/>
                  </a:lnTo>
                  <a:lnTo>
                    <a:pt x="483530" y="4579607"/>
                  </a:lnTo>
                  <a:lnTo>
                    <a:pt x="461628" y="4633098"/>
                  </a:lnTo>
                  <a:lnTo>
                    <a:pt x="440132" y="4686797"/>
                  </a:lnTo>
                  <a:lnTo>
                    <a:pt x="419044" y="4740701"/>
                  </a:lnTo>
                  <a:lnTo>
                    <a:pt x="398366" y="4794809"/>
                  </a:lnTo>
                  <a:lnTo>
                    <a:pt x="378099" y="4849118"/>
                  </a:lnTo>
                  <a:lnTo>
                    <a:pt x="358247" y="4903626"/>
                  </a:lnTo>
                  <a:lnTo>
                    <a:pt x="338810" y="4958333"/>
                  </a:lnTo>
                  <a:lnTo>
                    <a:pt x="319791" y="5013234"/>
                  </a:lnTo>
                  <a:lnTo>
                    <a:pt x="301192" y="5068330"/>
                  </a:lnTo>
                  <a:lnTo>
                    <a:pt x="283014" y="5123618"/>
                  </a:lnTo>
                  <a:lnTo>
                    <a:pt x="265259" y="5179096"/>
                  </a:lnTo>
                  <a:lnTo>
                    <a:pt x="247930" y="5234761"/>
                  </a:lnTo>
                  <a:lnTo>
                    <a:pt x="231028" y="5290613"/>
                  </a:lnTo>
                  <a:lnTo>
                    <a:pt x="214555" y="5346649"/>
                  </a:lnTo>
                  <a:lnTo>
                    <a:pt x="198513" y="5402868"/>
                  </a:lnTo>
                  <a:lnTo>
                    <a:pt x="182904" y="5459267"/>
                  </a:lnTo>
                  <a:lnTo>
                    <a:pt x="167730" y="5515844"/>
                  </a:lnTo>
                  <a:lnTo>
                    <a:pt x="152993" y="5572598"/>
                  </a:lnTo>
                  <a:lnTo>
                    <a:pt x="138694" y="5629527"/>
                  </a:lnTo>
                  <a:lnTo>
                    <a:pt x="124836" y="5686629"/>
                  </a:lnTo>
                  <a:lnTo>
                    <a:pt x="111420" y="5743901"/>
                  </a:lnTo>
                  <a:lnTo>
                    <a:pt x="98449" y="5801343"/>
                  </a:lnTo>
                  <a:lnTo>
                    <a:pt x="85924" y="5858951"/>
                  </a:lnTo>
                  <a:lnTo>
                    <a:pt x="73848" y="5916725"/>
                  </a:lnTo>
                  <a:lnTo>
                    <a:pt x="62221" y="5974661"/>
                  </a:lnTo>
                  <a:lnTo>
                    <a:pt x="51047" y="6032760"/>
                  </a:lnTo>
                  <a:lnTo>
                    <a:pt x="40326" y="6091017"/>
                  </a:lnTo>
                  <a:lnTo>
                    <a:pt x="30062" y="6149432"/>
                  </a:lnTo>
                  <a:lnTo>
                    <a:pt x="20255" y="6208002"/>
                  </a:lnTo>
                  <a:lnTo>
                    <a:pt x="10908" y="6266727"/>
                  </a:lnTo>
                  <a:lnTo>
                    <a:pt x="2023" y="6325603"/>
                  </a:lnTo>
                  <a:lnTo>
                    <a:pt x="0" y="6339786"/>
                  </a:lnTo>
                  <a:lnTo>
                    <a:pt x="7722762" y="6339786"/>
                  </a:lnTo>
                  <a:lnTo>
                    <a:pt x="7722762" y="10192"/>
                  </a:lnTo>
                  <a:lnTo>
                    <a:pt x="7698185" y="8894"/>
                  </a:lnTo>
                  <a:lnTo>
                    <a:pt x="7637510" y="6185"/>
                  </a:lnTo>
                  <a:lnTo>
                    <a:pt x="7576711" y="3963"/>
                  </a:lnTo>
                  <a:lnTo>
                    <a:pt x="7515789" y="2232"/>
                  </a:lnTo>
                  <a:lnTo>
                    <a:pt x="7454745" y="993"/>
                  </a:lnTo>
                  <a:lnTo>
                    <a:pt x="7393583" y="248"/>
                  </a:lnTo>
                  <a:lnTo>
                    <a:pt x="7332303" y="0"/>
                  </a:lnTo>
                  <a:close/>
                </a:path>
              </a:pathLst>
            </a:custGeom>
            <a:solidFill>
              <a:srgbClr val="EDEB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6">
              <a:extLst>
                <a:ext uri="{FF2B5EF4-FFF2-40B4-BE49-F238E27FC236}">
                  <a16:creationId xmlns:a16="http://schemas.microsoft.com/office/drawing/2014/main" id="{A2A832DC-C8F6-B046-104C-A6C73B3EC71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1369" y="4356545"/>
              <a:ext cx="4880738" cy="2483730"/>
            </a:xfrm>
            <a:prstGeom prst="rect">
              <a:avLst/>
            </a:prstGeom>
          </p:spPr>
        </p:pic>
      </p:grpSp>
      <p:grpSp>
        <p:nvGrpSpPr>
          <p:cNvPr id="15" name="object 2">
            <a:extLst>
              <a:ext uri="{FF2B5EF4-FFF2-40B4-BE49-F238E27FC236}">
                <a16:creationId xmlns:a16="http://schemas.microsoft.com/office/drawing/2014/main" id="{38513BD6-70E0-2C7E-01EB-F594F86D5825}"/>
              </a:ext>
            </a:extLst>
          </p:cNvPr>
          <p:cNvGrpSpPr/>
          <p:nvPr/>
        </p:nvGrpSpPr>
        <p:grpSpPr>
          <a:xfrm flipH="1">
            <a:off x="-1" y="2682910"/>
            <a:ext cx="4381081" cy="4266606"/>
            <a:chOff x="7735461" y="0"/>
            <a:chExt cx="12368639" cy="11308556"/>
          </a:xfrm>
        </p:grpSpPr>
        <p:pic>
          <p:nvPicPr>
            <p:cNvPr id="16" name="object 3">
              <a:extLst>
                <a:ext uri="{FF2B5EF4-FFF2-40B4-BE49-F238E27FC236}">
                  <a16:creationId xmlns:a16="http://schemas.microsoft.com/office/drawing/2014/main" id="{D9ADD278-10DE-2EFC-59DF-4030494B88F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5461" y="2188415"/>
              <a:ext cx="12368639" cy="9120141"/>
            </a:xfrm>
            <a:prstGeom prst="rect">
              <a:avLst/>
            </a:prstGeom>
          </p:spPr>
        </p:pic>
        <p:pic>
          <p:nvPicPr>
            <p:cNvPr id="17" name="object 4">
              <a:extLst>
                <a:ext uri="{FF2B5EF4-FFF2-40B4-BE49-F238E27FC236}">
                  <a16:creationId xmlns:a16="http://schemas.microsoft.com/office/drawing/2014/main" id="{D85A4F7C-7A3A-DDB0-8B7F-A2240F012B4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59952" y="0"/>
              <a:ext cx="5995796" cy="11308556"/>
            </a:xfrm>
            <a:prstGeom prst="rect">
              <a:avLst/>
            </a:prstGeom>
          </p:spPr>
        </p:pic>
      </p:grpSp>
      <p:sp>
        <p:nvSpPr>
          <p:cNvPr id="8" name="Podnadpis 2">
            <a:extLst>
              <a:ext uri="{FF2B5EF4-FFF2-40B4-BE49-F238E27FC236}">
                <a16:creationId xmlns:a16="http://schemas.microsoft.com/office/drawing/2014/main" id="{781C38A9-87E1-3611-FBAB-0FB27DFD4329}"/>
              </a:ext>
            </a:extLst>
          </p:cNvPr>
          <p:cNvSpPr txBox="1">
            <a:spLocks/>
          </p:cNvSpPr>
          <p:nvPr/>
        </p:nvSpPr>
        <p:spPr>
          <a:xfrm>
            <a:off x="552929" y="356668"/>
            <a:ext cx="3828151" cy="232624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3200" b="1" dirty="0" err="1">
                <a:ea typeface="+mn-lt"/>
                <a:cs typeface="+mn-lt"/>
              </a:rPr>
              <a:t>We</a:t>
            </a:r>
            <a:r>
              <a:rPr lang="cs-CZ" sz="3200" b="1" dirty="0">
                <a:ea typeface="+mn-lt"/>
                <a:cs typeface="+mn-lt"/>
              </a:rPr>
              <a:t> are </a:t>
            </a:r>
            <a:r>
              <a:rPr lang="cs-CZ" sz="3200" b="1" dirty="0" err="1">
                <a:ea typeface="+mn-lt"/>
                <a:cs typeface="+mn-lt"/>
              </a:rPr>
              <a:t>looking</a:t>
            </a:r>
            <a:r>
              <a:rPr lang="cs-CZ" sz="3200" b="1" dirty="0">
                <a:ea typeface="+mn-lt"/>
                <a:cs typeface="+mn-lt"/>
              </a:rPr>
              <a:t> </a:t>
            </a:r>
            <a:r>
              <a:rPr lang="cs-CZ" sz="3200" b="1" dirty="0" err="1">
                <a:ea typeface="+mn-lt"/>
                <a:cs typeface="+mn-lt"/>
              </a:rPr>
              <a:t>for</a:t>
            </a:r>
            <a:r>
              <a:rPr lang="cs-CZ" sz="3200" b="1" dirty="0">
                <a:ea typeface="+mn-lt"/>
                <a:cs typeface="+mn-lt"/>
              </a:rPr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dirty="0" err="1">
                <a:ea typeface="+mn-lt"/>
                <a:cs typeface="+mn-lt"/>
              </a:rPr>
              <a:t>Distributors</a:t>
            </a:r>
            <a:endParaRPr lang="cs-CZ" sz="2800" dirty="0">
              <a:ea typeface="+mn-lt"/>
              <a:cs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dirty="0">
                <a:ea typeface="+mn-lt"/>
                <a:cs typeface="+mn-lt"/>
              </a:rPr>
              <a:t>Sales </a:t>
            </a:r>
            <a:r>
              <a:rPr lang="cs-CZ" sz="2800" dirty="0" err="1">
                <a:ea typeface="+mn-lt"/>
                <a:cs typeface="+mn-lt"/>
              </a:rPr>
              <a:t>opportunities</a:t>
            </a:r>
            <a:endParaRPr lang="cs-CZ" sz="2800" dirty="0">
              <a:ea typeface="+mn-lt"/>
              <a:cs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dirty="0">
                <a:ea typeface="Calibri"/>
                <a:cs typeface="Calibri"/>
              </a:rPr>
              <a:t>R&amp;D </a:t>
            </a:r>
            <a:r>
              <a:rPr lang="cs-CZ" sz="2800" dirty="0" err="1">
                <a:ea typeface="Calibri"/>
                <a:cs typeface="Calibri"/>
              </a:rPr>
              <a:t>collaboration</a:t>
            </a:r>
            <a:endParaRPr lang="cs-CZ" sz="2800" dirty="0"/>
          </a:p>
          <a:p>
            <a:pPr algn="l"/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79503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Širokoúhlá obrazovka</PresentationFormat>
  <Paragraphs>20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Motiv systému Office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>M</cp:lastModifiedBy>
  <cp:revision>23</cp:revision>
  <dcterms:created xsi:type="dcterms:W3CDTF">2023-03-06T07:54:59Z</dcterms:created>
  <dcterms:modified xsi:type="dcterms:W3CDTF">2023-03-20T09:08:21Z</dcterms:modified>
</cp:coreProperties>
</file>