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8"/>
  </p:notesMasterIdLst>
  <p:sldIdLst>
    <p:sldId id="256" r:id="rId5"/>
    <p:sldId id="257" r:id="rId6"/>
    <p:sldId id="283" r:id="rId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Inter" panose="020B0604020202020204" charset="0"/>
      <p:regular r:id="rId13"/>
      <p:bold r:id="rId14"/>
    </p:embeddedFont>
    <p:embeddedFont>
      <p:font typeface="Inter ExtraBold" panose="020B0604020202020204" charset="0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35">
          <p15:clr>
            <a:srgbClr val="A4A3A4"/>
          </p15:clr>
        </p15:guide>
        <p15:guide id="2" pos="5533">
          <p15:clr>
            <a:srgbClr val="A4A3A4"/>
          </p15:clr>
        </p15:guide>
        <p15:guide id="3" orient="horz" pos="22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1E104-A456-46DF-AFBD-7679D9A9DEA0}" v="13" dt="2023-02-21T12:06:35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82" y="259"/>
      </p:cViewPr>
      <p:guideLst>
        <p:guide orient="horz" pos="1435"/>
        <p:guide pos="5533"/>
        <p:guide orient="horz" pos="2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1e8ec970f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111e8ec970f_0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1e8ec970f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111e8ec970f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11e8ec970f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111e8ec970f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2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iotr.cywinski@imif.lukasiewicz.gov.p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iotr.cywinski@imif.lukasiewicz.gov.p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60000" y="2571750"/>
            <a:ext cx="3384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cs" sz="1600" b="1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Introduction</a:t>
            </a:r>
            <a:endParaRPr sz="16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5" name="Google Shape;55;p13"/>
          <p:cNvGrpSpPr/>
          <p:nvPr/>
        </p:nvGrpSpPr>
        <p:grpSpPr>
          <a:xfrm>
            <a:off x="387275" y="2628579"/>
            <a:ext cx="196370" cy="281924"/>
            <a:chOff x="1188522" y="477150"/>
            <a:chExt cx="3203428" cy="4606602"/>
          </a:xfrm>
        </p:grpSpPr>
        <p:sp>
          <p:nvSpPr>
            <p:cNvPr id="56" name="Google Shape;56;p13"/>
            <p:cNvSpPr/>
            <p:nvPr/>
          </p:nvSpPr>
          <p:spPr>
            <a:xfrm>
              <a:off x="1188550" y="477150"/>
              <a:ext cx="32034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 rot="5400000">
              <a:off x="3845350" y="676505"/>
              <a:ext cx="7287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 rot="-5400000">
              <a:off x="-809778" y="2492724"/>
              <a:ext cx="4361400" cy="3648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188575" y="4719252"/>
              <a:ext cx="7287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</p:grpSp>
      <p:sp>
        <p:nvSpPr>
          <p:cNvPr id="60" name="Google Shape;60;p13"/>
          <p:cNvSpPr txBox="1"/>
          <p:nvPr/>
        </p:nvSpPr>
        <p:spPr>
          <a:xfrm>
            <a:off x="360000" y="2892488"/>
            <a:ext cx="8349300" cy="19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GB" dirty="0"/>
              <a:t>Łukasiewicz - Institute of Microelectronics and Photonics undertakes R&amp;D activities</a:t>
            </a:r>
            <a:r>
              <a:rPr lang="pl-PL" dirty="0"/>
              <a:t> in </a:t>
            </a:r>
            <a:r>
              <a:rPr lang="en-GB" dirty="0"/>
              <a:t> in micro- and nanoelectronics, optoelectronics, materials </a:t>
            </a:r>
            <a:r>
              <a:rPr lang="pl-PL" dirty="0"/>
              <a:t>science, </a:t>
            </a:r>
            <a:r>
              <a:rPr lang="en-GB" dirty="0"/>
              <a:t>photonics (including </a:t>
            </a:r>
            <a:r>
              <a:rPr lang="en-GB" dirty="0" err="1"/>
              <a:t>nanophotonics</a:t>
            </a:r>
            <a:r>
              <a:rPr lang="en-GB" dirty="0"/>
              <a:t>), flexible electronics, microwave electronics</a:t>
            </a:r>
            <a:r>
              <a:rPr lang="pl-PL" dirty="0"/>
              <a:t>,</a:t>
            </a:r>
            <a:r>
              <a:rPr lang="en-GB" dirty="0"/>
              <a:t> and power electronics.</a:t>
            </a:r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dirty="0"/>
              <a:t>We </a:t>
            </a:r>
            <a:r>
              <a:rPr lang="en-GB" dirty="0"/>
              <a:t>design, develop and manufacture micro- and optoelectronic semiconductor devices, including microwave and photonic discrete devices, detectors</a:t>
            </a:r>
            <a:r>
              <a:rPr lang="pl-PL" dirty="0"/>
              <a:t>,</a:t>
            </a:r>
            <a:r>
              <a:rPr lang="en-GB" dirty="0"/>
              <a:t> actuators, integrated circuits, micro-systems and electronic components, microelectronic industrial devices, power devices, diffractive elements. </a:t>
            </a:r>
            <a:endParaRPr lang="pl-PL" dirty="0"/>
          </a:p>
          <a:p>
            <a:pPr algn="just"/>
            <a:r>
              <a:rPr lang="en-GB" dirty="0"/>
              <a:t>design and develop new </a:t>
            </a:r>
            <a:r>
              <a:rPr lang="en-GB" dirty="0" err="1"/>
              <a:t>materialsGraphene</a:t>
            </a:r>
            <a:r>
              <a:rPr lang="en-GB" dirty="0"/>
              <a:t>, </a:t>
            </a:r>
            <a:r>
              <a:rPr lang="pl-PL" dirty="0"/>
              <a:t>and </a:t>
            </a:r>
            <a:r>
              <a:rPr lang="en-GB" dirty="0"/>
              <a:t>composite ceramics; and test and control their properties in the view of industrial mass production</a:t>
            </a:r>
            <a:r>
              <a:rPr lang="pl-PL" dirty="0"/>
              <a:t>.</a:t>
            </a:r>
            <a:endParaRPr lang="en-GB" dirty="0"/>
          </a:p>
        </p:txBody>
      </p:sp>
      <p:sp>
        <p:nvSpPr>
          <p:cNvPr id="61" name="Google Shape;61;p13"/>
          <p:cNvSpPr txBox="1"/>
          <p:nvPr/>
        </p:nvSpPr>
        <p:spPr>
          <a:xfrm>
            <a:off x="217125" y="319125"/>
            <a:ext cx="5782800" cy="207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Łukasiewicz – </a:t>
            </a:r>
            <a:r>
              <a:rPr lang="pl-PL" sz="2000" dirty="0" err="1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Institute</a:t>
            </a:r>
            <a:r>
              <a:rPr lang="pl-PL" sz="2000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of Microelectronics and </a:t>
            </a:r>
            <a:r>
              <a:rPr lang="pl-PL" sz="2000" dirty="0" err="1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Photonics</a:t>
            </a:r>
            <a:endParaRPr sz="2000" dirty="0">
              <a:solidFill>
                <a:schemeClr val="dk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u="sng" dirty="0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</a:rPr>
              <a:t>IMiF.lukasiewicz.gov.pl</a:t>
            </a:r>
            <a:endParaRPr sz="16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Piotr J. Cywiński</a:t>
            </a:r>
            <a:endParaRPr sz="2000" b="1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 of Commercialization and Sales</a:t>
            </a: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piotr.cywinski@imif.lukasiewicz.gov.pl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29EF71-C388-4166-9924-2D51DC0C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2" b="28350"/>
          <a:stretch/>
        </p:blipFill>
        <p:spPr>
          <a:xfrm>
            <a:off x="7382959" y="399155"/>
            <a:ext cx="1210950" cy="1487553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0EAFB50C-6FEF-44A8-87E2-E697389631DF}"/>
              </a:ext>
            </a:extLst>
          </p:cNvPr>
          <p:cNvGrpSpPr/>
          <p:nvPr/>
        </p:nvGrpSpPr>
        <p:grpSpPr>
          <a:xfrm>
            <a:off x="5419885" y="1526410"/>
            <a:ext cx="2385748" cy="869151"/>
            <a:chOff x="6208161" y="1536283"/>
            <a:chExt cx="2385748" cy="869151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032078B3-15FE-4789-A495-484C6E7B2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99" b="41898"/>
            <a:stretch/>
          </p:blipFill>
          <p:spPr>
            <a:xfrm>
              <a:off x="6208161" y="1710876"/>
              <a:ext cx="686375" cy="694558"/>
            </a:xfrm>
            <a:prstGeom prst="rect">
              <a:avLst/>
            </a:prstGeom>
          </p:spPr>
        </p:pic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6EC55350-7BEE-43FB-BB4A-C4BFE36B6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001" t="1" b="11884"/>
            <a:stretch/>
          </p:blipFill>
          <p:spPr>
            <a:xfrm>
              <a:off x="6876748" y="1536283"/>
              <a:ext cx="1717161" cy="8321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360000" y="2571750"/>
            <a:ext cx="3384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cs" sz="1600" b="1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</a:t>
            </a:r>
            <a:r>
              <a:rPr lang="cs" sz="1600" b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offer</a:t>
            </a:r>
            <a:endParaRPr sz="16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69" name="Google Shape;69;p14"/>
          <p:cNvGrpSpPr/>
          <p:nvPr/>
        </p:nvGrpSpPr>
        <p:grpSpPr>
          <a:xfrm>
            <a:off x="387275" y="2628579"/>
            <a:ext cx="196370" cy="281924"/>
            <a:chOff x="1188522" y="477150"/>
            <a:chExt cx="3203428" cy="4606602"/>
          </a:xfrm>
        </p:grpSpPr>
        <p:sp>
          <p:nvSpPr>
            <p:cNvPr id="70" name="Google Shape;70;p14"/>
            <p:cNvSpPr/>
            <p:nvPr/>
          </p:nvSpPr>
          <p:spPr>
            <a:xfrm>
              <a:off x="1188550" y="477150"/>
              <a:ext cx="32034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 rot="5400000">
              <a:off x="3845350" y="676505"/>
              <a:ext cx="7287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 rot="-5400000">
              <a:off x="-809778" y="2492724"/>
              <a:ext cx="4361400" cy="3648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1188575" y="4719252"/>
              <a:ext cx="7287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</p:grpSp>
      <p:sp>
        <p:nvSpPr>
          <p:cNvPr id="74" name="Google Shape;74;p14"/>
          <p:cNvSpPr txBox="1"/>
          <p:nvPr/>
        </p:nvSpPr>
        <p:spPr>
          <a:xfrm>
            <a:off x="4932000" y="2571750"/>
            <a:ext cx="3384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cs" sz="1600" b="1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are looking for</a:t>
            </a:r>
            <a:endParaRPr sz="16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5" name="Google Shape;75;p14"/>
          <p:cNvGrpSpPr/>
          <p:nvPr/>
        </p:nvGrpSpPr>
        <p:grpSpPr>
          <a:xfrm>
            <a:off x="4959275" y="2628579"/>
            <a:ext cx="196370" cy="281924"/>
            <a:chOff x="1188522" y="477150"/>
            <a:chExt cx="3203428" cy="4606602"/>
          </a:xfrm>
        </p:grpSpPr>
        <p:sp>
          <p:nvSpPr>
            <p:cNvPr id="76" name="Google Shape;76;p14"/>
            <p:cNvSpPr/>
            <p:nvPr/>
          </p:nvSpPr>
          <p:spPr>
            <a:xfrm>
              <a:off x="1188550" y="477150"/>
              <a:ext cx="32034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 rot="5400000">
              <a:off x="3845350" y="676505"/>
              <a:ext cx="7287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 rot="-5400000">
              <a:off x="-809778" y="2492724"/>
              <a:ext cx="4361400" cy="3648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1188575" y="4719252"/>
              <a:ext cx="728700" cy="364500"/>
            </a:xfrm>
            <a:prstGeom prst="rect">
              <a:avLst/>
            </a:prstGeom>
            <a:solidFill>
              <a:srgbClr val="1AB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EEFF41"/>
                </a:highlight>
              </a:endParaRPr>
            </a:p>
          </p:txBody>
        </p:sp>
      </p:grpSp>
      <p:sp>
        <p:nvSpPr>
          <p:cNvPr id="80" name="Google Shape;80;p14"/>
          <p:cNvSpPr txBox="1"/>
          <p:nvPr/>
        </p:nvSpPr>
        <p:spPr>
          <a:xfrm>
            <a:off x="434750" y="2945150"/>
            <a:ext cx="4214142" cy="209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pl-PL" sz="1200" dirty="0">
                <a:solidFill>
                  <a:schemeClr val="dk1"/>
                </a:solidFill>
                <a:latin typeface="Inter"/>
                <a:ea typeface="Inter"/>
              </a:rPr>
              <a:t>Łukasiewicz-IMIF</a:t>
            </a:r>
            <a:r>
              <a:rPr lang="en-US" sz="1200" dirty="0">
                <a:solidFill>
                  <a:schemeClr val="dk1"/>
                </a:solidFill>
                <a:latin typeface="Inter"/>
                <a:ea typeface="Inter"/>
              </a:rPr>
              <a:t> </a:t>
            </a:r>
            <a:r>
              <a:rPr lang="pl-PL" sz="1200" dirty="0">
                <a:solidFill>
                  <a:schemeClr val="dk1"/>
                </a:solidFill>
                <a:latin typeface="Inter"/>
                <a:ea typeface="Inter"/>
              </a:rPr>
              <a:t>in </a:t>
            </a:r>
            <a:r>
              <a:rPr lang="en-US" sz="1200" dirty="0">
                <a:solidFill>
                  <a:schemeClr val="dk1"/>
                </a:solidFill>
                <a:latin typeface="Inter"/>
                <a:ea typeface="Inter"/>
              </a:rPr>
              <a:t>mainly</a:t>
            </a:r>
            <a:r>
              <a:rPr lang="pl-PL" sz="1200" dirty="0">
                <a:solidFill>
                  <a:schemeClr val="dk1"/>
                </a:solidFill>
                <a:latin typeface="Inter"/>
                <a:ea typeface="Inter"/>
              </a:rPr>
              <a:t> </a:t>
            </a:r>
            <a:r>
              <a:rPr lang="pl-PL" sz="1200" dirty="0" err="1">
                <a:solidFill>
                  <a:schemeClr val="dk1"/>
                </a:solidFill>
                <a:latin typeface="Inter"/>
                <a:ea typeface="Inter"/>
              </a:rPr>
              <a:t>acitve</a:t>
            </a:r>
            <a:r>
              <a:rPr lang="en-US" sz="1200" dirty="0">
                <a:solidFill>
                  <a:schemeClr val="dk1"/>
                </a:solidFill>
                <a:latin typeface="Inter"/>
                <a:ea typeface="Inter"/>
              </a:rPr>
              <a:t> in these </a:t>
            </a:r>
            <a:r>
              <a:rPr lang="pl-PL" sz="1200" dirty="0" err="1">
                <a:solidFill>
                  <a:schemeClr val="dk1"/>
                </a:solidFill>
                <a:latin typeface="Inter"/>
                <a:ea typeface="Inter"/>
              </a:rPr>
              <a:t>fields</a:t>
            </a:r>
            <a:r>
              <a:rPr lang="en-US" sz="1200" dirty="0">
                <a:solidFill>
                  <a:schemeClr val="dk1"/>
                </a:solidFill>
                <a:latin typeface="Inter"/>
                <a:ea typeface="Inter"/>
              </a:rPr>
              <a:t>:</a:t>
            </a:r>
            <a:endParaRPr lang="cs-CZ" sz="1200" dirty="0">
              <a:solidFill>
                <a:schemeClr val="dk1"/>
              </a:solidFill>
              <a:latin typeface="Inter"/>
              <a:ea typeface="Inter"/>
            </a:endParaRPr>
          </a:p>
          <a:p>
            <a:pPr algn="l"/>
            <a:endParaRPr lang="en-US" sz="1200" dirty="0">
              <a:solidFill>
                <a:schemeClr val="dk1"/>
              </a:solidFill>
              <a:latin typeface="Inter"/>
              <a:ea typeface="Inter"/>
            </a:endParaRPr>
          </a:p>
          <a:p>
            <a:pPr algn="l">
              <a:buFont typeface="+mj-lt"/>
              <a:buAutoNum type="arabicPeriod"/>
            </a:pP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 MATERIAL SCIENCE (Graphene, Metal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Sinters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,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Luminophore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Powders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)</a:t>
            </a:r>
          </a:p>
          <a:p>
            <a:pPr algn="l">
              <a:buFont typeface="+mj-lt"/>
              <a:buAutoNum type="arabicPeriod"/>
            </a:pPr>
            <a:endParaRPr lang="pl-PL" sz="1200" i="1" dirty="0">
              <a:solidFill>
                <a:schemeClr val="dk1"/>
              </a:solidFill>
              <a:latin typeface="Inter"/>
              <a:ea typeface="Inter"/>
            </a:endParaRPr>
          </a:p>
          <a:p>
            <a:pPr algn="l">
              <a:buFont typeface="+mj-lt"/>
              <a:buAutoNum type="arabicPeriod"/>
            </a:pP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 PHOTONICS (Optical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Fibers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, Quantum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Cascade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Lasers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)</a:t>
            </a:r>
          </a:p>
          <a:p>
            <a:pPr algn="l">
              <a:buFont typeface="+mj-lt"/>
              <a:buAutoNum type="arabicPeriod"/>
            </a:pPr>
            <a:endParaRPr lang="pl-PL" sz="1200" i="1" dirty="0">
              <a:solidFill>
                <a:schemeClr val="dk1"/>
              </a:solidFill>
              <a:latin typeface="Inter"/>
              <a:ea typeface="Inter"/>
            </a:endParaRPr>
          </a:p>
          <a:p>
            <a:pPr algn="l">
              <a:buFont typeface="+mj-lt"/>
              <a:buAutoNum type="arabicPeriod"/>
            </a:pP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MICROELECTRONICS (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GaN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, Si and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SiC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technologies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, LTCC,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Flexible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 </a:t>
            </a:r>
            <a:r>
              <a:rPr lang="pl-PL" sz="1200" i="1" dirty="0" err="1">
                <a:solidFill>
                  <a:schemeClr val="dk1"/>
                </a:solidFill>
                <a:latin typeface="Inter"/>
                <a:ea typeface="Inter"/>
              </a:rPr>
              <a:t>electronics</a:t>
            </a:r>
            <a:r>
              <a:rPr lang="pl-PL" sz="1200" i="1" dirty="0">
                <a:solidFill>
                  <a:schemeClr val="dk1"/>
                </a:solidFill>
                <a:latin typeface="Inter"/>
                <a:ea typeface="Inter"/>
              </a:rPr>
              <a:t>) </a:t>
            </a:r>
            <a:endParaRPr sz="12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932000" y="2945150"/>
            <a:ext cx="38520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-US" sz="1200" dirty="0">
              <a:solidFill>
                <a:schemeClr val="dk1"/>
              </a:solidFill>
              <a:latin typeface="Inter" panose="020B0604020202020204" charset="0"/>
              <a:ea typeface="Inter" panose="020B0604020202020204" charset="0"/>
            </a:endParaRPr>
          </a:p>
          <a:p>
            <a:pPr algn="l"/>
            <a:r>
              <a:rPr lang="pl-PL" sz="1200" b="1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1. </a:t>
            </a:r>
            <a:r>
              <a:rPr lang="en-US" sz="1200" b="1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R&amp;D COLLABORATION</a:t>
            </a:r>
          </a:p>
          <a:p>
            <a:pPr algn="l"/>
            <a:r>
              <a:rPr lang="en-US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To improve </a:t>
            </a: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quality</a:t>
            </a:r>
            <a:r>
              <a:rPr lang="en-US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of</a:t>
            </a:r>
            <a:r>
              <a:rPr lang="en-US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 R&amp;D activities</a:t>
            </a:r>
            <a:endParaRPr lang="pl-PL" sz="1200" dirty="0">
              <a:solidFill>
                <a:schemeClr val="dk1"/>
              </a:solidFill>
              <a:latin typeface="Inter" panose="020B0604020202020204" charset="0"/>
              <a:ea typeface="Inter" panose="020B0604020202020204" charset="0"/>
            </a:endParaRPr>
          </a:p>
          <a:p>
            <a:pPr algn="l"/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To </a:t>
            </a: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foster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 POL-CZE </a:t>
            </a: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cooperation</a:t>
            </a:r>
            <a:endParaRPr lang="pl-PL" sz="1200" dirty="0">
              <a:solidFill>
                <a:schemeClr val="dk1"/>
              </a:solidFill>
              <a:latin typeface="Inter" panose="020B0604020202020204" charset="0"/>
              <a:ea typeface="Inter" panose="020B0604020202020204" charset="0"/>
            </a:endParaRPr>
          </a:p>
          <a:p>
            <a:pPr algn="l"/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To </a:t>
            </a: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generate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new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 products </a:t>
            </a: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sought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 on the market</a:t>
            </a:r>
          </a:p>
          <a:p>
            <a:pPr algn="l"/>
            <a:endParaRPr lang="pl-PL" sz="1200" dirty="0">
              <a:solidFill>
                <a:schemeClr val="dk1"/>
              </a:solidFill>
              <a:latin typeface="Inter" panose="020B0604020202020204" charset="0"/>
              <a:ea typeface="Inter" panose="020B0604020202020204" charset="0"/>
            </a:endParaRPr>
          </a:p>
          <a:p>
            <a:pPr algn="l"/>
            <a:r>
              <a:rPr lang="pl-PL" sz="1200" b="1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2. </a:t>
            </a:r>
            <a:r>
              <a:rPr lang="en-US" sz="1200" b="1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SALES OPPORTUNITIES</a:t>
            </a:r>
          </a:p>
          <a:p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To </a:t>
            </a:r>
            <a:r>
              <a:rPr lang="en-US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exploit </a:t>
            </a:r>
            <a:r>
              <a:rPr lang="en-US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opportunitie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s </a:t>
            </a: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associated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 with the </a:t>
            </a: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technologies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, products and services</a:t>
            </a:r>
            <a:b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</a:br>
            <a:r>
              <a:rPr lang="pl-PL" sz="1200" dirty="0" err="1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offered</a:t>
            </a:r>
            <a:r>
              <a:rPr lang="pl-PL" sz="1200" dirty="0">
                <a:solidFill>
                  <a:schemeClr val="dk1"/>
                </a:solidFill>
                <a:latin typeface="Inter" panose="020B0604020202020204" charset="0"/>
                <a:ea typeface="Inter" panose="020B0604020202020204" charset="0"/>
              </a:rPr>
              <a:t> by Łukasiewicz IMIF</a:t>
            </a:r>
            <a:endParaRPr lang="cs-CZ" sz="1200" dirty="0">
              <a:solidFill>
                <a:schemeClr val="dk1"/>
              </a:solidFill>
              <a:latin typeface="Inter" panose="020B0604020202020204" charset="0"/>
              <a:ea typeface="Inter" panose="020B0604020202020204" charset="0"/>
            </a:endParaRPr>
          </a:p>
          <a:p>
            <a:pPr algn="l"/>
            <a:endParaRPr lang="en-US" sz="1200" dirty="0">
              <a:solidFill>
                <a:schemeClr val="dk1"/>
              </a:solidFill>
              <a:latin typeface="Inter"/>
              <a:ea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" name="Google Shape;61;p13">
            <a:extLst>
              <a:ext uri="{FF2B5EF4-FFF2-40B4-BE49-F238E27FC236}">
                <a16:creationId xmlns:a16="http://schemas.microsoft.com/office/drawing/2014/main" id="{D95BC8C7-D3DC-4E4C-9C8F-3989AC3CB333}"/>
              </a:ext>
            </a:extLst>
          </p:cNvPr>
          <p:cNvSpPr txBox="1"/>
          <p:nvPr/>
        </p:nvSpPr>
        <p:spPr>
          <a:xfrm>
            <a:off x="217125" y="319125"/>
            <a:ext cx="5782800" cy="207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Łukasiewicz – </a:t>
            </a:r>
            <a:r>
              <a:rPr lang="pl-PL" sz="2000" dirty="0" err="1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Institute</a:t>
            </a:r>
            <a:r>
              <a:rPr lang="pl-PL" sz="2000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of Microelectronics and </a:t>
            </a:r>
            <a:r>
              <a:rPr lang="pl-PL" sz="2000" dirty="0" err="1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Photonics</a:t>
            </a:r>
            <a:endParaRPr sz="2000" dirty="0">
              <a:solidFill>
                <a:schemeClr val="dk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u="sng" dirty="0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</a:rPr>
              <a:t>IMiF.lukasiewicz.gov.pl</a:t>
            </a:r>
            <a:endParaRPr sz="16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Piotr J. Cywiński</a:t>
            </a:r>
            <a:endParaRPr sz="2000" b="1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 of Commercialization and Sales</a:t>
            </a: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piotr.cywinski@imif.lukasiewicz.gov.pl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0E642F21-3AC3-4FB0-8534-D12A07BA6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2" b="28350"/>
          <a:stretch/>
        </p:blipFill>
        <p:spPr>
          <a:xfrm>
            <a:off x="7382959" y="399155"/>
            <a:ext cx="1210950" cy="1487553"/>
          </a:xfrm>
          <a:prstGeom prst="rect">
            <a:avLst/>
          </a:prstGeom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1EE234F7-C207-455A-B1F3-6B8310875468}"/>
              </a:ext>
            </a:extLst>
          </p:cNvPr>
          <p:cNvGrpSpPr/>
          <p:nvPr/>
        </p:nvGrpSpPr>
        <p:grpSpPr>
          <a:xfrm>
            <a:off x="5419885" y="1526410"/>
            <a:ext cx="2385748" cy="869151"/>
            <a:chOff x="6208161" y="1536283"/>
            <a:chExt cx="2385748" cy="869151"/>
          </a:xfrm>
        </p:grpSpPr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54073619-A61E-4EF9-AFE0-F06A87A94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99" b="41898"/>
            <a:stretch/>
          </p:blipFill>
          <p:spPr>
            <a:xfrm>
              <a:off x="6208161" y="1710876"/>
              <a:ext cx="686375" cy="694558"/>
            </a:xfrm>
            <a:prstGeom prst="rect">
              <a:avLst/>
            </a:prstGeom>
          </p:spPr>
        </p:pic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3FB7268E-2DAD-4964-8FC9-38B84DB76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001" t="1" b="11884"/>
            <a:stretch/>
          </p:blipFill>
          <p:spPr>
            <a:xfrm>
              <a:off x="6876748" y="1536283"/>
              <a:ext cx="1717161" cy="8321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ymbol zastępczy obrazu 5">
            <a:extLst>
              <a:ext uri="{FF2B5EF4-FFF2-40B4-BE49-F238E27FC236}">
                <a16:creationId xmlns:a16="http://schemas.microsoft.com/office/drawing/2014/main" id="{4F9D7821-6D9B-463B-BDBB-71C07589F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r="2336"/>
          <a:stretch>
            <a:fillRect/>
          </a:stretch>
        </p:blipFill>
        <p:spPr>
          <a:xfrm>
            <a:off x="309373" y="3253490"/>
            <a:ext cx="2079106" cy="172087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7"/>
          <p:cNvSpPr txBox="1"/>
          <p:nvPr/>
        </p:nvSpPr>
        <p:spPr>
          <a:xfrm>
            <a:off x="187140" y="1085850"/>
            <a:ext cx="107507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cs" sz="1600" b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Pictures</a:t>
            </a:r>
            <a:endParaRPr sz="16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CE83FE48-9488-4E1F-B22D-56F15E1AE384}"/>
              </a:ext>
            </a:extLst>
          </p:cNvPr>
          <p:cNvGrpSpPr/>
          <p:nvPr/>
        </p:nvGrpSpPr>
        <p:grpSpPr>
          <a:xfrm>
            <a:off x="6294159" y="146962"/>
            <a:ext cx="2385748" cy="869151"/>
            <a:chOff x="6208161" y="1536283"/>
            <a:chExt cx="2385748" cy="869151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F47285A0-53E3-4DB5-9994-515EB35A9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5999" b="41898"/>
            <a:stretch/>
          </p:blipFill>
          <p:spPr>
            <a:xfrm>
              <a:off x="6208161" y="1710876"/>
              <a:ext cx="686375" cy="694558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39C591DB-511E-42F5-9765-C662A28D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001" t="1" b="11884"/>
            <a:stretch/>
          </p:blipFill>
          <p:spPr>
            <a:xfrm>
              <a:off x="6876748" y="1536283"/>
              <a:ext cx="1717161" cy="832197"/>
            </a:xfrm>
            <a:prstGeom prst="rect">
              <a:avLst/>
            </a:prstGeom>
          </p:spPr>
        </p:pic>
      </p:grpSp>
      <p:sp>
        <p:nvSpPr>
          <p:cNvPr id="10" name="Google Shape;61;p13">
            <a:extLst>
              <a:ext uri="{FF2B5EF4-FFF2-40B4-BE49-F238E27FC236}">
                <a16:creationId xmlns:a16="http://schemas.microsoft.com/office/drawing/2014/main" id="{E8A1D767-06D8-4FC3-BC03-0117E4E16485}"/>
              </a:ext>
            </a:extLst>
          </p:cNvPr>
          <p:cNvSpPr txBox="1"/>
          <p:nvPr/>
        </p:nvSpPr>
        <p:spPr>
          <a:xfrm>
            <a:off x="217125" y="319125"/>
            <a:ext cx="5782800" cy="7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Łukasiewicz – </a:t>
            </a:r>
            <a:r>
              <a:rPr lang="pl-PL" sz="2000" dirty="0" err="1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Institute</a:t>
            </a:r>
            <a:r>
              <a:rPr lang="pl-PL" sz="2000" dirty="0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of Microelectronics and </a:t>
            </a:r>
            <a:r>
              <a:rPr lang="pl-PL" sz="2000" dirty="0" err="1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Photonics</a:t>
            </a:r>
            <a:endParaRPr sz="2000" dirty="0">
              <a:solidFill>
                <a:schemeClr val="dk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" name="Symbol zastępczy obrazu 11">
            <a:extLst>
              <a:ext uri="{FF2B5EF4-FFF2-40B4-BE49-F238E27FC236}">
                <a16:creationId xmlns:a16="http://schemas.microsoft.com/office/drawing/2014/main" id="{F6EB096D-68CB-46D4-BBF7-A6E78CE695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r="780"/>
          <a:stretch/>
        </p:blipFill>
        <p:spPr>
          <a:xfrm>
            <a:off x="6046073" y="1593269"/>
            <a:ext cx="2805289" cy="1899385"/>
          </a:xfrm>
          <a:prstGeom prst="rect">
            <a:avLst/>
          </a:prstGeom>
        </p:spPr>
      </p:pic>
      <p:pic>
        <p:nvPicPr>
          <p:cNvPr id="18" name="Symbol zastępczy obrazu 17">
            <a:extLst>
              <a:ext uri="{FF2B5EF4-FFF2-40B4-BE49-F238E27FC236}">
                <a16:creationId xmlns:a16="http://schemas.microsoft.com/office/drawing/2014/main" id="{A46F46AD-E793-4BD9-93C6-0F4985ECAC3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7" r="15137"/>
          <a:stretch>
            <a:fillRect/>
          </a:stretch>
        </p:blipFill>
        <p:spPr>
          <a:xfrm>
            <a:off x="5410460" y="3205271"/>
            <a:ext cx="2100346" cy="133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ymbol zastępczy obrazu 11">
            <a:extLst>
              <a:ext uri="{FF2B5EF4-FFF2-40B4-BE49-F238E27FC236}">
                <a16:creationId xmlns:a16="http://schemas.microsoft.com/office/drawing/2014/main" id="{9E8E20D7-3B1C-4649-A51E-85A9D77BA09A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20522" t="15334" r="18116" b="26371"/>
          <a:stretch/>
        </p:blipFill>
        <p:spPr>
          <a:xfrm>
            <a:off x="4096286" y="3907312"/>
            <a:ext cx="1620000" cy="1080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14" name="Obraz 3">
            <a:extLst>
              <a:ext uri="{FF2B5EF4-FFF2-40B4-BE49-F238E27FC236}">
                <a16:creationId xmlns:a16="http://schemas.microsoft.com/office/drawing/2014/main" id="{F9B3183D-E1C3-4358-BE27-D8E54E79A19C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6" r="49285" b="32520"/>
          <a:stretch/>
        </p:blipFill>
        <p:spPr>
          <a:xfrm>
            <a:off x="2836498" y="3205272"/>
            <a:ext cx="1620000" cy="1080000"/>
          </a:xfrm>
          <a:prstGeom prst="rect">
            <a:avLst/>
          </a:prstGeom>
        </p:spPr>
      </p:pic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D7226414-A0F6-461C-9385-2DA8259CD3C6}"/>
              </a:ext>
            </a:extLst>
          </p:cNvPr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823" y="2417471"/>
            <a:ext cx="1620000" cy="10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B8F0AF8-B4AB-4949-BC3A-E128BA0AE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9" y="1629670"/>
            <a:ext cx="1620000" cy="1080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BBFC3C90-9B37-4F9E-916F-B28A147C9456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31" y="3894368"/>
            <a:ext cx="1620000" cy="1080000"/>
          </a:xfrm>
          <a:prstGeom prst="rect">
            <a:avLst/>
          </a:prstGeom>
        </p:spPr>
      </p:pic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id="{98E1DD84-A9E8-42E8-9310-99320967D8C6}"/>
              </a:ext>
            </a:extLst>
          </p:cNvPr>
          <p:cNvPicPr>
            <a:picLocks/>
          </p:cNvPicPr>
          <p:nvPr/>
        </p:nvPicPr>
        <p:blipFill rotWithShape="1"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r="311"/>
          <a:stretch/>
        </p:blipFill>
        <p:spPr>
          <a:xfrm>
            <a:off x="4167059" y="2378596"/>
            <a:ext cx="1620000" cy="1080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11B9064-F6B5-46DA-ABDE-C93C59D5CF0E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b="3762"/>
          <a:stretch/>
        </p:blipFill>
        <p:spPr>
          <a:xfrm>
            <a:off x="2844000" y="1593269"/>
            <a:ext cx="1620000" cy="108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06841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AF5DDDCC1F05F409CA69B7CBDEFA39C" ma:contentTypeVersion="15" ma:contentTypeDescription="Utwórz nowy dokument." ma:contentTypeScope="" ma:versionID="00d8d03a1086cd3d4b8160662a874221">
  <xsd:schema xmlns:xsd="http://www.w3.org/2001/XMLSchema" xmlns:xs="http://www.w3.org/2001/XMLSchema" xmlns:p="http://schemas.microsoft.com/office/2006/metadata/properties" xmlns:ns3="fd186fbb-3efa-4790-ab4b-c8a78bce1f6b" xmlns:ns4="dcb8aebc-4ae9-49dd-b637-cf1f06c3e425" targetNamespace="http://schemas.microsoft.com/office/2006/metadata/properties" ma:root="true" ma:fieldsID="b06222b55851a5166c4599422731b409" ns3:_="" ns4:_="">
    <xsd:import namespace="fd186fbb-3efa-4790-ab4b-c8a78bce1f6b"/>
    <xsd:import namespace="dcb8aebc-4ae9-49dd-b637-cf1f06c3e42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86fbb-3efa-4790-ab4b-c8a78bce1f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8aebc-4ae9-49dd-b637-cf1f06c3e42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d186fbb-3efa-4790-ab4b-c8a78bce1f6b" xsi:nil="true"/>
  </documentManagement>
</p:properties>
</file>

<file path=customXml/itemProps1.xml><?xml version="1.0" encoding="utf-8"?>
<ds:datastoreItem xmlns:ds="http://schemas.openxmlformats.org/officeDocument/2006/customXml" ds:itemID="{85B29A08-CD55-450D-A58A-B6664D1058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43613D-612D-480A-B10E-BA2B4215E2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186fbb-3efa-4790-ab4b-c8a78bce1f6b"/>
    <ds:schemaRef ds:uri="dcb8aebc-4ae9-49dd-b637-cf1f06c3e4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F0A9B8-FC12-4EA1-B6B2-B1EF6E4F46CC}">
  <ds:schemaRefs>
    <ds:schemaRef ds:uri="fd186fbb-3efa-4790-ab4b-c8a78bce1f6b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dcb8aebc-4ae9-49dd-b637-cf1f06c3e42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279</Words>
  <Application>Microsoft Office PowerPoint</Application>
  <PresentationFormat>Pokaz na ekranie (16:9)</PresentationFormat>
  <Paragraphs>36</Paragraphs>
  <Slides>3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</vt:i4>
      </vt:variant>
    </vt:vector>
  </HeadingPairs>
  <TitlesOfParts>
    <vt:vector size="9" baseType="lpstr">
      <vt:lpstr>Inter ExtraBold</vt:lpstr>
      <vt:lpstr>Times New Roman</vt:lpstr>
      <vt:lpstr>Inter</vt:lpstr>
      <vt:lpstr>Arial</vt:lpstr>
      <vt:lpstr>Calibri</vt:lpstr>
      <vt:lpstr>Simple Light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Přikryl;i</dc:creator>
  <cp:lastModifiedBy>Piotr Cywiński | Łukasiewicz - IMIF</cp:lastModifiedBy>
  <cp:revision>11</cp:revision>
  <dcterms:modified xsi:type="dcterms:W3CDTF">2023-03-21T14:32:49Z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0x0101007AF5DDDCC1F05F409CA69B7CBDEFA39C</vt:lpwstr>
  </property>
</Properties>
</file>