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80" r:id="rId2"/>
    <p:sldId id="283" r:id="rId3"/>
    <p:sldId id="282" r:id="rId4"/>
  </p:sldIdLst>
  <p:sldSz cx="9144000" cy="5143500" type="screen16x9"/>
  <p:notesSz cx="6858000" cy="9144000"/>
  <p:embeddedFontLst>
    <p:embeddedFont>
      <p:font typeface="Inter ExtraBold" panose="020B0604020202020204" charset="0"/>
      <p:bold r:id="rId6"/>
    </p:embeddedFont>
    <p:embeddedFont>
      <p:font typeface="Inter" panose="020B0604020202020204" charset="0"/>
      <p:regular r:id="rId7"/>
      <p:bold r:id="rId8"/>
    </p:embeddedFont>
    <p:embeddedFont>
      <p:font typeface="SimSun" panose="02010600030101010101" pitchFamily="2" charset="-122"/>
      <p:regular r:id="rId9"/>
    </p:embeddedFont>
    <p:embeddedFont>
      <p:font typeface="Arial Unicode MS" panose="020B0604020202020204" pitchFamily="34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35">
          <p15:clr>
            <a:srgbClr val="A4A3A4"/>
          </p15:clr>
        </p15:guide>
        <p15:guide id="2" pos="5533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1E104-A456-46DF-AFBD-7679D9A9DEA0}" v="13" dt="2023-02-21T12:06:35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1" autoAdjust="0"/>
  </p:normalViewPr>
  <p:slideViewPr>
    <p:cSldViewPr snapToGrid="0">
      <p:cViewPr>
        <p:scale>
          <a:sx n="121" d="100"/>
          <a:sy n="121" d="100"/>
        </p:scale>
        <p:origin x="-346" y="216"/>
      </p:cViewPr>
      <p:guideLst>
        <p:guide orient="horz" pos="1435"/>
        <p:guide orient="horz" pos="227"/>
        <p:guide pos="5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0761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1e8ec970f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111e8ec970f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1e8ec970f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111e8ec970f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1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tur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"/>
          <p:cNvSpPr txBox="1"/>
          <p:nvPr/>
        </p:nvSpPr>
        <p:spPr>
          <a:xfrm>
            <a:off x="434750" y="2945150"/>
            <a:ext cx="8349300" cy="1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3" name="Google Shape;473;p37"/>
          <p:cNvSpPr txBox="1"/>
          <p:nvPr/>
        </p:nvSpPr>
        <p:spPr>
          <a:xfrm>
            <a:off x="359999" y="360000"/>
            <a:ext cx="8141063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3200" dirty="0" smtClean="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CRYTUR</a:t>
            </a:r>
            <a:r>
              <a:rPr lang="en-US" sz="3200" dirty="0" smtClean="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                     </a:t>
            </a:r>
            <a:r>
              <a:rPr lang="cs-CZ" sz="2000" dirty="0" smtClean="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                    </a:t>
            </a:r>
            <a:endParaRPr lang="cs-CZ" sz="1600" dirty="0">
              <a:solidFill>
                <a:schemeClr val="dk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r>
              <a:rPr lang="cs-CZ" sz="1600" u="sng" dirty="0" smtClean="0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www.crytur.cz</a:t>
            </a:r>
            <a:endParaRPr lang="cs-CZ" sz="1600" u="sng" dirty="0" smtClean="0">
              <a:solidFill>
                <a:schemeClr val="hlink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cs-CZ" sz="2000" dirty="0" smtClean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Karel </a:t>
            </a:r>
            <a:r>
              <a:rPr lang="cs-CZ" sz="2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Nejezchleb</a:t>
            </a:r>
          </a:p>
          <a:p>
            <a:pPr lvl="0"/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Inter"/>
                <a:cs typeface="Calibri" panose="020F0502020204030204" pitchFamily="34" charset="0"/>
                <a:sym typeface="Inter"/>
              </a:rPr>
              <a:t>Laser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Inter"/>
                <a:cs typeface="Calibri" panose="020F0502020204030204" pitchFamily="34" charset="0"/>
                <a:sym typeface="Inter"/>
              </a:rPr>
              <a:t>products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Inter"/>
                <a:cs typeface="Calibri" panose="020F0502020204030204" pitchFamily="34" charset="0"/>
                <a:sym typeface="Inter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Inter"/>
                <a:cs typeface="Calibri" panose="020F0502020204030204" pitchFamily="34" charset="0"/>
                <a:sym typeface="Inter"/>
              </a:rPr>
              <a:t>manager</a:t>
            </a:r>
            <a:endParaRPr lang="cs-CZ" sz="1600" dirty="0">
              <a:solidFill>
                <a:schemeClr val="dk1"/>
              </a:solidFill>
              <a:latin typeface="Calibri" panose="020F0502020204030204" pitchFamily="34" charset="0"/>
              <a:ea typeface="Inter"/>
              <a:cs typeface="Calibri" panose="020F0502020204030204" pitchFamily="34" charset="0"/>
              <a:sym typeface="Inter"/>
            </a:endParaRPr>
          </a:p>
          <a:p>
            <a:pPr lvl="0"/>
            <a:r>
              <a:rPr lang="cs-CZ" sz="1600" u="sng" dirty="0" smtClean="0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</a:rPr>
              <a:t>karel.nejezchleb@crytur.cz</a:t>
            </a:r>
            <a:endParaRPr lang="cs-CZ"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956" y="333883"/>
            <a:ext cx="1270427" cy="1025204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3886251" y="543788"/>
            <a:ext cx="4418362" cy="1219282"/>
            <a:chOff x="707923" y="260359"/>
            <a:chExt cx="4418361" cy="1219282"/>
          </a:xfrm>
        </p:grpSpPr>
        <p:sp>
          <p:nvSpPr>
            <p:cNvPr id="12" name="TextovéPole 11"/>
            <p:cNvSpPr txBox="1"/>
            <p:nvPr/>
          </p:nvSpPr>
          <p:spPr>
            <a:xfrm>
              <a:off x="707923" y="260359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srgbClr val="8989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103587" y="641907"/>
              <a:ext cx="4022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2905A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OPTO-ELECTRONIC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1224118" y="1079531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8989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</a:p>
          </p:txBody>
        </p:sp>
      </p:grpSp>
      <p:pic>
        <p:nvPicPr>
          <p:cNvPr id="15" name="Obrázek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0" y="1941617"/>
            <a:ext cx="8544081" cy="31010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Skupina 4"/>
          <p:cNvGrpSpPr>
            <a:grpSpLocks/>
          </p:cNvGrpSpPr>
          <p:nvPr/>
        </p:nvGrpSpPr>
        <p:grpSpPr bwMode="auto">
          <a:xfrm>
            <a:off x="92869" y="819832"/>
            <a:ext cx="1022350" cy="597039"/>
            <a:chOff x="532253" y="2867819"/>
            <a:chExt cx="1282033" cy="997508"/>
          </a:xfrm>
        </p:grpSpPr>
        <p:sp>
          <p:nvSpPr>
            <p:cNvPr id="18" name="Obdélník 17"/>
            <p:cNvSpPr/>
            <p:nvPr/>
          </p:nvSpPr>
          <p:spPr>
            <a:xfrm>
              <a:off x="532253" y="2867819"/>
              <a:ext cx="1282033" cy="930968"/>
            </a:xfrm>
            <a:prstGeom prst="rect">
              <a:avLst/>
            </a:prstGeom>
            <a:solidFill>
              <a:srgbClr val="898989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32253" y="2991153"/>
              <a:ext cx="1282033" cy="874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buClr>
                  <a:srgbClr val="CC0000"/>
                </a:buClr>
                <a:buSzPct val="150000"/>
                <a:defRPr/>
              </a:pPr>
              <a:r>
                <a:rPr lang="cs-CZ" altLang="cs-CZ" sz="1400" noProof="1">
                  <a:ea typeface="SimSun" panose="02010600030101010101" pitchFamily="2" charset="-122"/>
                </a:rPr>
                <a:t>CRYSTAL GROWTH</a:t>
              </a:r>
            </a:p>
          </p:txBody>
        </p:sp>
      </p:grpSp>
      <p:grpSp>
        <p:nvGrpSpPr>
          <p:cNvPr id="18436" name="Skupina 5"/>
          <p:cNvGrpSpPr>
            <a:grpSpLocks/>
          </p:cNvGrpSpPr>
          <p:nvPr/>
        </p:nvGrpSpPr>
        <p:grpSpPr bwMode="auto">
          <a:xfrm>
            <a:off x="1195770" y="819867"/>
            <a:ext cx="2707630" cy="557213"/>
            <a:chOff x="2082440" y="2867819"/>
            <a:chExt cx="2593549" cy="930849"/>
          </a:xfrm>
        </p:grpSpPr>
        <p:sp>
          <p:nvSpPr>
            <p:cNvPr id="16" name="Obdélník 15"/>
            <p:cNvSpPr/>
            <p:nvPr/>
          </p:nvSpPr>
          <p:spPr>
            <a:xfrm>
              <a:off x="2094384" y="2867819"/>
              <a:ext cx="2581605" cy="930849"/>
            </a:xfrm>
            <a:prstGeom prst="rect">
              <a:avLst/>
            </a:prstGeom>
            <a:solidFill>
              <a:srgbClr val="898989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082440" y="2867819"/>
              <a:ext cx="2593548" cy="874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buClr>
                  <a:srgbClr val="CC0000"/>
                </a:buClr>
                <a:buSzPct val="150000"/>
                <a:defRPr/>
              </a:pPr>
              <a:r>
                <a:rPr lang="cs-CZ" altLang="cs-CZ" sz="1400" noProof="1">
                  <a:ea typeface="SimSun" panose="02010600030101010101" pitchFamily="2" charset="-122"/>
                </a:rPr>
                <a:t>CUTTING, GRINDING, </a:t>
              </a:r>
              <a:r>
                <a:rPr lang="cs-CZ" altLang="cs-CZ" noProof="1">
                  <a:ea typeface="SimSun" panose="02010600030101010101" pitchFamily="2" charset="-122"/>
                </a:rPr>
                <a:t>CNC </a:t>
              </a:r>
              <a:r>
                <a:rPr lang="cs-CZ" altLang="cs-CZ" sz="1400" noProof="1" smtClean="0">
                  <a:ea typeface="SimSun" panose="02010600030101010101" pitchFamily="2" charset="-122"/>
                </a:rPr>
                <a:t> MACHINING + POLISHING</a:t>
              </a:r>
              <a:endParaRPr lang="cs-CZ" altLang="cs-CZ" sz="1400" noProof="1">
                <a:ea typeface="SimSun" panose="02010600030101010101" pitchFamily="2" charset="-122"/>
              </a:endParaRPr>
            </a:p>
          </p:txBody>
        </p:sp>
      </p:grpSp>
      <p:grpSp>
        <p:nvGrpSpPr>
          <p:cNvPr id="18437" name="Skupina 6"/>
          <p:cNvGrpSpPr>
            <a:grpSpLocks/>
          </p:cNvGrpSpPr>
          <p:nvPr/>
        </p:nvGrpSpPr>
        <p:grpSpPr bwMode="auto">
          <a:xfrm>
            <a:off x="3951901" y="819831"/>
            <a:ext cx="1128713" cy="557213"/>
            <a:chOff x="4824610" y="2867819"/>
            <a:chExt cx="1416244" cy="930968"/>
          </a:xfrm>
        </p:grpSpPr>
        <p:sp>
          <p:nvSpPr>
            <p:cNvPr id="14" name="Obdélník 13"/>
            <p:cNvSpPr/>
            <p:nvPr/>
          </p:nvSpPr>
          <p:spPr>
            <a:xfrm>
              <a:off x="4824610" y="2867819"/>
              <a:ext cx="1416244" cy="930968"/>
            </a:xfrm>
            <a:prstGeom prst="rect">
              <a:avLst/>
            </a:prstGeom>
            <a:solidFill>
              <a:srgbClr val="898989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944124" y="3088626"/>
              <a:ext cx="1296730" cy="6222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  <a:buClr>
                  <a:srgbClr val="CC0000"/>
                </a:buClr>
                <a:buSzPct val="150000"/>
                <a:defRPr/>
              </a:pPr>
              <a:r>
                <a:rPr lang="cs-CZ" altLang="cs-CZ" sz="1400" noProof="1">
                  <a:ea typeface="SimSun" panose="02010600030101010101" pitchFamily="2" charset="-122"/>
                </a:rPr>
                <a:t>COATING</a:t>
              </a:r>
            </a:p>
          </p:txBody>
        </p:sp>
      </p:grpSp>
      <p:grpSp>
        <p:nvGrpSpPr>
          <p:cNvPr id="18438" name="Skupina 7"/>
          <p:cNvGrpSpPr>
            <a:grpSpLocks/>
          </p:cNvGrpSpPr>
          <p:nvPr/>
        </p:nvGrpSpPr>
        <p:grpSpPr bwMode="auto">
          <a:xfrm>
            <a:off x="5113952" y="819831"/>
            <a:ext cx="1527175" cy="597039"/>
            <a:chOff x="6364093" y="2867819"/>
            <a:chExt cx="1913294" cy="997508"/>
          </a:xfrm>
        </p:grpSpPr>
        <p:sp>
          <p:nvSpPr>
            <p:cNvPr id="12" name="Obdélník 11"/>
            <p:cNvSpPr/>
            <p:nvPr/>
          </p:nvSpPr>
          <p:spPr>
            <a:xfrm>
              <a:off x="6405860" y="2867819"/>
              <a:ext cx="1710429" cy="930968"/>
            </a:xfrm>
            <a:prstGeom prst="rect">
              <a:avLst/>
            </a:prstGeom>
            <a:solidFill>
              <a:srgbClr val="898989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364093" y="2991153"/>
              <a:ext cx="1913294" cy="874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buClr>
                  <a:srgbClr val="CC0000"/>
                </a:buClr>
                <a:buSzPct val="150000"/>
                <a:defRPr/>
              </a:pPr>
              <a:r>
                <a:rPr lang="cs-CZ" altLang="cs-CZ" sz="1400" noProof="1">
                  <a:ea typeface="SimSun" panose="02010600030101010101" pitchFamily="2" charset="-122"/>
                </a:rPr>
                <a:t>CLEAN-ROOM ASSEMBLY</a:t>
              </a:r>
            </a:p>
          </p:txBody>
        </p:sp>
      </p:grpSp>
      <p:grpSp>
        <p:nvGrpSpPr>
          <p:cNvPr id="18439" name="Skupina 8"/>
          <p:cNvGrpSpPr>
            <a:grpSpLocks/>
          </p:cNvGrpSpPr>
          <p:nvPr/>
        </p:nvGrpSpPr>
        <p:grpSpPr bwMode="auto">
          <a:xfrm>
            <a:off x="6578972" y="816706"/>
            <a:ext cx="2054226" cy="600164"/>
            <a:chOff x="8041043" y="2105086"/>
            <a:chExt cx="2575783" cy="1002729"/>
          </a:xfrm>
        </p:grpSpPr>
        <p:sp>
          <p:nvSpPr>
            <p:cNvPr id="10" name="Obdélník 9"/>
            <p:cNvSpPr/>
            <p:nvPr/>
          </p:nvSpPr>
          <p:spPr>
            <a:xfrm>
              <a:off x="8041044" y="2105203"/>
              <a:ext cx="2575782" cy="930968"/>
            </a:xfrm>
            <a:prstGeom prst="rect">
              <a:avLst/>
            </a:prstGeom>
            <a:solidFill>
              <a:srgbClr val="898989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8041043" y="2105086"/>
              <a:ext cx="2575782" cy="10027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buClr>
                  <a:srgbClr val="CC0000"/>
                </a:buClr>
                <a:buSzPct val="150000"/>
                <a:defRPr/>
              </a:pPr>
              <a:r>
                <a:rPr lang="cs-CZ" altLang="cs-CZ" sz="1400" noProof="1" smtClean="0">
                  <a:ea typeface="SimSun" panose="02010600030101010101" pitchFamily="2" charset="-122"/>
                </a:rPr>
                <a:t>MEASUREMENT</a:t>
              </a:r>
            </a:p>
            <a:p>
              <a:pPr>
                <a:spcBef>
                  <a:spcPts val="600"/>
                </a:spcBef>
                <a:buClr>
                  <a:srgbClr val="CC0000"/>
                </a:buClr>
                <a:buSzPct val="150000"/>
                <a:defRPr/>
              </a:pPr>
              <a:r>
                <a:rPr lang="cs-CZ" altLang="cs-CZ" sz="1400" noProof="1" smtClean="0">
                  <a:ea typeface="SimSun" panose="02010600030101010101" pitchFamily="2" charset="-122"/>
                </a:rPr>
                <a:t>TECHNIQUES</a:t>
              </a:r>
              <a:endParaRPr lang="cs-CZ" altLang="cs-CZ" sz="1400" noProof="1">
                <a:ea typeface="SimSun" panose="02010600030101010101" pitchFamily="2" charset="-122"/>
              </a:endParaRPr>
            </a:p>
          </p:txBody>
        </p:sp>
      </p:grpSp>
      <p:pic>
        <p:nvPicPr>
          <p:cNvPr id="18440" name="Obrázek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32" y="167879"/>
            <a:ext cx="51766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1"/>
          <p:cNvSpPr>
            <a:spLocks noChangeArrowheads="1"/>
          </p:cNvSpPr>
          <p:nvPr/>
        </p:nvSpPr>
        <p:spPr bwMode="auto">
          <a:xfrm>
            <a:off x="-323850" y="645319"/>
            <a:ext cx="6408738" cy="4405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cs-CZ" altLang="cs-CZ"/>
          </a:p>
        </p:txBody>
      </p:sp>
      <p:sp>
        <p:nvSpPr>
          <p:cNvPr id="26" name="Nadpis 1"/>
          <p:cNvSpPr txBox="1">
            <a:spLocks/>
          </p:cNvSpPr>
          <p:nvPr/>
        </p:nvSpPr>
        <p:spPr bwMode="auto">
          <a:xfrm>
            <a:off x="531814" y="167879"/>
            <a:ext cx="5832475" cy="5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lang="cs-CZ" sz="36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9pPr>
          </a:lstStyle>
          <a:p>
            <a:pPr algn="l">
              <a:defRPr/>
            </a:pPr>
            <a:r>
              <a:rPr altLang="cs-CZ" dirty="0"/>
              <a:t>CRYTUR KEY COMPETENCE</a:t>
            </a:r>
            <a:endParaRPr kern="0" dirty="0"/>
          </a:p>
        </p:txBody>
      </p:sp>
      <p:pic>
        <p:nvPicPr>
          <p:cNvPr id="184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" y="1449097"/>
            <a:ext cx="1133244" cy="136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95" y="1447752"/>
            <a:ext cx="1998465" cy="14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9" name="Group 3"/>
          <p:cNvGrpSpPr>
            <a:grpSpLocks/>
          </p:cNvGrpSpPr>
          <p:nvPr/>
        </p:nvGrpSpPr>
        <p:grpSpPr bwMode="auto">
          <a:xfrm>
            <a:off x="7005894" y="1486255"/>
            <a:ext cx="1627304" cy="1325069"/>
            <a:chOff x="3212" y="2440"/>
            <a:chExt cx="2161" cy="1890"/>
          </a:xfrm>
        </p:grpSpPr>
        <p:pic>
          <p:nvPicPr>
            <p:cNvPr id="18451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2440"/>
              <a:ext cx="2161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3256" y="3381"/>
              <a:ext cx="1324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 altLang="en-US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" y="3005812"/>
            <a:ext cx="3456491" cy="195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16" y="1455519"/>
            <a:ext cx="3368132" cy="139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65" y="3005812"/>
            <a:ext cx="2610644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30" y="3272921"/>
            <a:ext cx="2565028" cy="156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0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"/>
          <p:cNvSpPr txBox="1"/>
          <p:nvPr/>
        </p:nvSpPr>
        <p:spPr>
          <a:xfrm>
            <a:off x="434750" y="928688"/>
            <a:ext cx="8505394" cy="380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2" name="Google Shape;472;p37"/>
          <p:cNvSpPr txBox="1"/>
          <p:nvPr/>
        </p:nvSpPr>
        <p:spPr>
          <a:xfrm>
            <a:off x="289707" y="2744170"/>
            <a:ext cx="8349300" cy="1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531814" y="167879"/>
            <a:ext cx="5832475" cy="5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lang="cs-CZ" sz="36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Mangal" pitchFamily="2"/>
              </a:defRPr>
            </a:lvl9pPr>
          </a:lstStyle>
          <a:p>
            <a:pPr algn="l">
              <a:defRPr/>
            </a:pPr>
            <a:r>
              <a:rPr altLang="cs-CZ" dirty="0"/>
              <a:t>CRYTUR </a:t>
            </a:r>
            <a:r>
              <a:rPr altLang="cs-CZ" dirty="0" smtClean="0"/>
              <a:t>PRODUCTS</a:t>
            </a:r>
            <a:endParaRPr kern="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7" y="2058670"/>
            <a:ext cx="1753504" cy="112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24" y="696529"/>
            <a:ext cx="1636573" cy="111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51" y="696529"/>
            <a:ext cx="3134187" cy="111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nejezchleb\AppData\Local\Microsoft\Windows\Temporary Internet Files\Content.Outlook\4TX7XN88\rezonátor řez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5" y="638100"/>
            <a:ext cx="2885187" cy="123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horodysky\Dropbox\Crytur\Marketing REBEKA\REBEK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90" y="1812502"/>
            <a:ext cx="3661853" cy="11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30" y="2069348"/>
            <a:ext cx="2933502" cy="110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08" y="3020028"/>
            <a:ext cx="1834575" cy="190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56" y="2896597"/>
            <a:ext cx="1756572" cy="11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8737"/>
            <a:ext cx="2046950" cy="123453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328" y="3411841"/>
            <a:ext cx="4128064" cy="15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135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31</Words>
  <Application>Microsoft Office PowerPoint</Application>
  <PresentationFormat>Předvádění na obrazovce (16:9)</PresentationFormat>
  <Paragraphs>16</Paragraphs>
  <Slides>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11" baseType="lpstr">
      <vt:lpstr>Arial</vt:lpstr>
      <vt:lpstr>Inter ExtraBold</vt:lpstr>
      <vt:lpstr>Inter</vt:lpstr>
      <vt:lpstr>SimSun</vt:lpstr>
      <vt:lpstr>Arial Unicode MS</vt:lpstr>
      <vt:lpstr>Times New Roman</vt:lpstr>
      <vt:lpstr>Calibri</vt:lpstr>
      <vt:lpstr>Simple Light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Přikryl;i</dc:creator>
  <cp:lastModifiedBy>Nejezchleb Karel</cp:lastModifiedBy>
  <cp:revision>13</cp:revision>
  <dcterms:modified xsi:type="dcterms:W3CDTF">2023-03-03T10:25:21Z</dcterms:modified>
</cp:coreProperties>
</file>