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sldIdLst>
    <p:sldId id="286" r:id="rId2"/>
    <p:sldId id="291" r:id="rId3"/>
    <p:sldId id="292" r:id="rId4"/>
    <p:sldId id="294" r:id="rId5"/>
    <p:sldId id="293" r:id="rId6"/>
    <p:sldId id="288" r:id="rId7"/>
    <p:sldId id="287" r:id="rId8"/>
  </p:sldIdLst>
  <p:sldSz cx="9144000" cy="5143500" type="screen16x9"/>
  <p:notesSz cx="6858000" cy="9144000"/>
  <p:embeddedFontLst>
    <p:embeddedFont>
      <p:font typeface="Inter" panose="020B0604020202020204" charset="0"/>
      <p:regular r:id="rId10"/>
      <p:bold r:id="rId11"/>
    </p:embeddedFont>
    <p:embeddedFont>
      <p:font typeface="Century Gothic" panose="020B0502020202020204" pitchFamily="34" charset="0"/>
      <p:regular r:id="rId12"/>
      <p:bold r:id="rId13"/>
      <p:italic r:id="rId14"/>
      <p:boldItalic r:id="rId15"/>
    </p:embeddedFont>
    <p:embeddedFont>
      <p:font typeface="SimSun" panose="02010600030101010101" pitchFamily="2" charset="-122"/>
      <p:regular r:id="rId16"/>
    </p:embeddedFont>
    <p:embeddedFont>
      <p:font typeface="Calibri" panose="020F0502020204030204" pitchFamily="34" charset="0"/>
      <p:regular r:id="rId17"/>
      <p:bold r:id="rId18"/>
      <p:italic r:id="rId19"/>
      <p:boldItalic r:id="rId20"/>
    </p:embeddedFont>
    <p:embeddedFont>
      <p:font typeface="Inter ExtraBold" panose="020B0604020202020204" charset="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35">
          <p15:clr>
            <a:srgbClr val="A4A3A4"/>
          </p15:clr>
        </p15:guide>
        <p15:guide id="2" pos="5533">
          <p15:clr>
            <a:srgbClr val="A4A3A4"/>
          </p15:clr>
        </p15:guide>
        <p15:guide id="3" orient="horz" pos="22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C651A4-480B-4B7C-BDCE-8BC1BDDE39F9}" v="7" dt="2022-03-09T09:28:50.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1354" y="653"/>
      </p:cViewPr>
      <p:guideLst>
        <p:guide orient="horz" pos="1435"/>
        <p:guide pos="5533"/>
        <p:guide orient="horz" pos="22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 Přikryl" userId="5429458b-454f-4912-b5e5-ce361eb03b64" providerId="ADAL" clId="{C2C651A4-480B-4B7C-BDCE-8BC1BDDE39F9}"/>
    <pc:docChg chg="undo custSel addSld delSld modSld sldOrd">
      <pc:chgData name="Petr Přikryl" userId="5429458b-454f-4912-b5e5-ce361eb03b64" providerId="ADAL" clId="{C2C651A4-480B-4B7C-BDCE-8BC1BDDE39F9}" dt="2022-03-09T09:31:22.071" v="410" actId="108"/>
      <pc:docMkLst>
        <pc:docMk/>
      </pc:docMkLst>
      <pc:sldChg chg="modSp mod">
        <pc:chgData name="Petr Přikryl" userId="5429458b-454f-4912-b5e5-ce361eb03b64" providerId="ADAL" clId="{C2C651A4-480B-4B7C-BDCE-8BC1BDDE39F9}" dt="2022-03-09T09:17:11.057" v="265" actId="1076"/>
        <pc:sldMkLst>
          <pc:docMk/>
          <pc:sldMk cId="0" sldId="256"/>
        </pc:sldMkLst>
        <pc:picChg chg="mod">
          <ac:chgData name="Petr Přikryl" userId="5429458b-454f-4912-b5e5-ce361eb03b64" providerId="ADAL" clId="{C2C651A4-480B-4B7C-BDCE-8BC1BDDE39F9}" dt="2022-03-09T09:17:11.057" v="265" actId="1076"/>
          <ac:picMkLst>
            <pc:docMk/>
            <pc:sldMk cId="0" sldId="256"/>
            <ac:picMk id="63" creationId="{00000000-0000-0000-0000-000000000000}"/>
          </ac:picMkLst>
        </pc:picChg>
      </pc:sldChg>
      <pc:sldChg chg="addSp delSp modSp mod">
        <pc:chgData name="Petr Přikryl" userId="5429458b-454f-4912-b5e5-ce361eb03b64" providerId="ADAL" clId="{C2C651A4-480B-4B7C-BDCE-8BC1BDDE39F9}" dt="2022-03-09T09:31:22.071" v="410" actId="108"/>
        <pc:sldMkLst>
          <pc:docMk/>
          <pc:sldMk cId="0" sldId="257"/>
        </pc:sldMkLst>
        <pc:spChg chg="mod">
          <ac:chgData name="Petr Přikryl" userId="5429458b-454f-4912-b5e5-ce361eb03b64" providerId="ADAL" clId="{C2C651A4-480B-4B7C-BDCE-8BC1BDDE39F9}" dt="2022-03-09T09:31:22.071" v="410" actId="108"/>
          <ac:spMkLst>
            <pc:docMk/>
            <pc:sldMk cId="0" sldId="257"/>
            <ac:spMk id="81" creationId="{00000000-0000-0000-0000-000000000000}"/>
          </ac:spMkLst>
        </pc:spChg>
        <pc:picChg chg="add mod">
          <ac:chgData name="Petr Přikryl" userId="5429458b-454f-4912-b5e5-ce361eb03b64" providerId="ADAL" clId="{C2C651A4-480B-4B7C-BDCE-8BC1BDDE39F9}" dt="2022-03-09T09:17:22.599" v="268" actId="14100"/>
          <ac:picMkLst>
            <pc:docMk/>
            <pc:sldMk cId="0" sldId="257"/>
            <ac:picMk id="19" creationId="{1A0386D8-B9D5-4E5D-B2FD-F316BBF2DF14}"/>
          </ac:picMkLst>
        </pc:picChg>
        <pc:picChg chg="del">
          <ac:chgData name="Petr Přikryl" userId="5429458b-454f-4912-b5e5-ce361eb03b64" providerId="ADAL" clId="{C2C651A4-480B-4B7C-BDCE-8BC1BDDE39F9}" dt="2022-03-09T09:16:30.757" v="255" actId="478"/>
          <ac:picMkLst>
            <pc:docMk/>
            <pc:sldMk cId="0" sldId="257"/>
            <ac:picMk id="83" creationId="{00000000-0000-0000-0000-000000000000}"/>
          </ac:picMkLst>
        </pc:picChg>
        <pc:picChg chg="mod">
          <ac:chgData name="Petr Přikryl" userId="5429458b-454f-4912-b5e5-ce361eb03b64" providerId="ADAL" clId="{C2C651A4-480B-4B7C-BDCE-8BC1BDDE39F9}" dt="2022-03-09T09:17:03.791" v="264" actId="14100"/>
          <ac:picMkLst>
            <pc:docMk/>
            <pc:sldMk cId="0" sldId="257"/>
            <ac:picMk id="84" creationId="{00000000-0000-0000-0000-000000000000}"/>
          </ac:picMkLst>
        </pc:picChg>
      </pc:sldChg>
      <pc:sldChg chg="del">
        <pc:chgData name="Petr Přikryl" userId="5429458b-454f-4912-b5e5-ce361eb03b64" providerId="ADAL" clId="{C2C651A4-480B-4B7C-BDCE-8BC1BDDE39F9}" dt="2022-03-09T09:06:20.268" v="0" actId="47"/>
        <pc:sldMkLst>
          <pc:docMk/>
          <pc:sldMk cId="0" sldId="268"/>
        </pc:sldMkLst>
      </pc:sldChg>
      <pc:sldChg chg="del">
        <pc:chgData name="Petr Přikryl" userId="5429458b-454f-4912-b5e5-ce361eb03b64" providerId="ADAL" clId="{C2C651A4-480B-4B7C-BDCE-8BC1BDDE39F9}" dt="2022-03-09T09:06:22.286" v="1" actId="47"/>
        <pc:sldMkLst>
          <pc:docMk/>
          <pc:sldMk cId="0" sldId="269"/>
        </pc:sldMkLst>
      </pc:sldChg>
      <pc:sldChg chg="ord">
        <pc:chgData name="Petr Přikryl" userId="5429458b-454f-4912-b5e5-ce361eb03b64" providerId="ADAL" clId="{C2C651A4-480B-4B7C-BDCE-8BC1BDDE39F9}" dt="2022-03-09T09:18:27.261" v="274"/>
        <pc:sldMkLst>
          <pc:docMk/>
          <pc:sldMk cId="0" sldId="280"/>
        </pc:sldMkLst>
      </pc:sldChg>
      <pc:sldChg chg="modSp mod ord">
        <pc:chgData name="Petr Přikryl" userId="5429458b-454f-4912-b5e5-ce361eb03b64" providerId="ADAL" clId="{C2C651A4-480B-4B7C-BDCE-8BC1BDDE39F9}" dt="2022-03-09T09:27:15.634" v="395" actId="20577"/>
        <pc:sldMkLst>
          <pc:docMk/>
          <pc:sldMk cId="0" sldId="281"/>
        </pc:sldMkLst>
        <pc:spChg chg="mod">
          <ac:chgData name="Petr Přikryl" userId="5429458b-454f-4912-b5e5-ce361eb03b64" providerId="ADAL" clId="{C2C651A4-480B-4B7C-BDCE-8BC1BDDE39F9}" dt="2022-03-09T09:27:15.634" v="395" actId="20577"/>
          <ac:spMkLst>
            <pc:docMk/>
            <pc:sldMk cId="0" sldId="281"/>
            <ac:spMk id="492" creationId="{00000000-0000-0000-0000-000000000000}"/>
          </ac:spMkLst>
        </pc:spChg>
      </pc:sldChg>
      <pc:sldChg chg="modSp add mod ord">
        <pc:chgData name="Petr Přikryl" userId="5429458b-454f-4912-b5e5-ce361eb03b64" providerId="ADAL" clId="{C2C651A4-480B-4B7C-BDCE-8BC1BDDE39F9}" dt="2022-03-09T09:11:16.867" v="193"/>
        <pc:sldMkLst>
          <pc:docMk/>
          <pc:sldMk cId="262780666" sldId="282"/>
        </pc:sldMkLst>
        <pc:spChg chg="mod">
          <ac:chgData name="Petr Přikryl" userId="5429458b-454f-4912-b5e5-ce361eb03b64" providerId="ADAL" clId="{C2C651A4-480B-4B7C-BDCE-8BC1BDDE39F9}" dt="2022-03-09T09:09:20.095" v="188" actId="20577"/>
          <ac:spMkLst>
            <pc:docMk/>
            <pc:sldMk cId="262780666" sldId="282"/>
            <ac:spMk id="473" creationId="{00000000-0000-0000-0000-000000000000}"/>
          </ac:spMkLst>
        </pc:spChg>
      </pc:sldChg>
      <pc:sldChg chg="modSp add mod ord">
        <pc:chgData name="Petr Přikryl" userId="5429458b-454f-4912-b5e5-ce361eb03b64" providerId="ADAL" clId="{C2C651A4-480B-4B7C-BDCE-8BC1BDDE39F9}" dt="2022-03-09T09:11:18.487" v="195"/>
        <pc:sldMkLst>
          <pc:docMk/>
          <pc:sldMk cId="2103002453" sldId="283"/>
        </pc:sldMkLst>
        <pc:spChg chg="mod">
          <ac:chgData name="Petr Přikryl" userId="5429458b-454f-4912-b5e5-ce361eb03b64" providerId="ADAL" clId="{C2C651A4-480B-4B7C-BDCE-8BC1BDDE39F9}" dt="2022-03-09T09:10:29.541" v="191"/>
          <ac:spMkLst>
            <pc:docMk/>
            <pc:sldMk cId="2103002453" sldId="283"/>
            <ac:spMk id="492" creationId="{00000000-0000-0000-0000-000000000000}"/>
          </ac:spMkLst>
        </pc:spChg>
      </pc:sldChg>
      <pc:sldChg chg="modSp add mod ord">
        <pc:chgData name="Petr Přikryl" userId="5429458b-454f-4912-b5e5-ce361eb03b64" providerId="ADAL" clId="{C2C651A4-480B-4B7C-BDCE-8BC1BDDE39F9}" dt="2022-03-09T09:18:16.834" v="272"/>
        <pc:sldMkLst>
          <pc:docMk/>
          <pc:sldMk cId="2864421311" sldId="284"/>
        </pc:sldMkLst>
        <pc:spChg chg="mod">
          <ac:chgData name="Petr Přikryl" userId="5429458b-454f-4912-b5e5-ce361eb03b64" providerId="ADAL" clId="{C2C651A4-480B-4B7C-BDCE-8BC1BDDE39F9}" dt="2022-03-09T09:18:16.834" v="272"/>
          <ac:spMkLst>
            <pc:docMk/>
            <pc:sldMk cId="2864421311" sldId="284"/>
            <ac:spMk id="473" creationId="{00000000-0000-0000-0000-000000000000}"/>
          </ac:spMkLst>
        </pc:spChg>
      </pc:sldChg>
      <pc:sldChg chg="modSp add mod ord">
        <pc:chgData name="Petr Přikryl" userId="5429458b-454f-4912-b5e5-ce361eb03b64" providerId="ADAL" clId="{C2C651A4-480B-4B7C-BDCE-8BC1BDDE39F9}" dt="2022-03-09T09:16:18.665" v="254" actId="20577"/>
        <pc:sldMkLst>
          <pc:docMk/>
          <pc:sldMk cId="3536587739" sldId="285"/>
        </pc:sldMkLst>
        <pc:spChg chg="mod">
          <ac:chgData name="Petr Přikryl" userId="5429458b-454f-4912-b5e5-ce361eb03b64" providerId="ADAL" clId="{C2C651A4-480B-4B7C-BDCE-8BC1BDDE39F9}" dt="2022-03-09T09:16:18.665" v="254" actId="20577"/>
          <ac:spMkLst>
            <pc:docMk/>
            <pc:sldMk cId="3536587739" sldId="285"/>
            <ac:spMk id="492" creationId="{00000000-0000-0000-0000-000000000000}"/>
          </ac:spMkLst>
        </pc:spChg>
      </pc:sldChg>
      <pc:sldChg chg="modSp add mod ord">
        <pc:chgData name="Petr Přikryl" userId="5429458b-454f-4912-b5e5-ce361eb03b64" providerId="ADAL" clId="{C2C651A4-480B-4B7C-BDCE-8BC1BDDE39F9}" dt="2022-03-09T09:24:36.758" v="323"/>
        <pc:sldMkLst>
          <pc:docMk/>
          <pc:sldMk cId="3285496832" sldId="286"/>
        </pc:sldMkLst>
        <pc:spChg chg="mod">
          <ac:chgData name="Petr Přikryl" userId="5429458b-454f-4912-b5e5-ce361eb03b64" providerId="ADAL" clId="{C2C651A4-480B-4B7C-BDCE-8BC1BDDE39F9}" dt="2022-03-09T09:23:14.173" v="317" actId="20577"/>
          <ac:spMkLst>
            <pc:docMk/>
            <pc:sldMk cId="3285496832" sldId="286"/>
            <ac:spMk id="473" creationId="{00000000-0000-0000-0000-000000000000}"/>
          </ac:spMkLst>
        </pc:spChg>
      </pc:sldChg>
      <pc:sldChg chg="modSp add mod ord">
        <pc:chgData name="Petr Přikryl" userId="5429458b-454f-4912-b5e5-ce361eb03b64" providerId="ADAL" clId="{C2C651A4-480B-4B7C-BDCE-8BC1BDDE39F9}" dt="2022-03-09T09:24:38.163" v="325"/>
        <pc:sldMkLst>
          <pc:docMk/>
          <pc:sldMk cId="4012570019" sldId="287"/>
        </pc:sldMkLst>
        <pc:spChg chg="mod">
          <ac:chgData name="Petr Přikryl" userId="5429458b-454f-4912-b5e5-ce361eb03b64" providerId="ADAL" clId="{C2C651A4-480B-4B7C-BDCE-8BC1BDDE39F9}" dt="2022-03-09T09:23:47.045" v="321"/>
          <ac:spMkLst>
            <pc:docMk/>
            <pc:sldMk cId="4012570019" sldId="287"/>
            <ac:spMk id="492" creationId="{00000000-0000-0000-0000-000000000000}"/>
          </ac:spMkLst>
        </pc:spChg>
      </pc:sldChg>
      <pc:sldChg chg="addSp delSp modSp add mod ord">
        <pc:chgData name="Petr Přikryl" userId="5429458b-454f-4912-b5e5-ce361eb03b64" providerId="ADAL" clId="{C2C651A4-480B-4B7C-BDCE-8BC1BDDE39F9}" dt="2022-03-09T09:28:58.303" v="409"/>
        <pc:sldMkLst>
          <pc:docMk/>
          <pc:sldMk cId="277475407" sldId="288"/>
        </pc:sldMkLst>
        <pc:spChg chg="add mod">
          <ac:chgData name="Petr Přikryl" userId="5429458b-454f-4912-b5e5-ce361eb03b64" providerId="ADAL" clId="{C2C651A4-480B-4B7C-BDCE-8BC1BDDE39F9}" dt="2022-03-09T09:28:50.393" v="407"/>
          <ac:spMkLst>
            <pc:docMk/>
            <pc:sldMk cId="277475407" sldId="288"/>
            <ac:spMk id="10" creationId="{1FB9892C-109F-4E3D-8EA6-884BC8CCCD0B}"/>
          </ac:spMkLst>
        </pc:spChg>
        <pc:spChg chg="del mod">
          <ac:chgData name="Petr Přikryl" userId="5429458b-454f-4912-b5e5-ce361eb03b64" providerId="ADAL" clId="{C2C651A4-480B-4B7C-BDCE-8BC1BDDE39F9}" dt="2022-03-09T09:28:43.809" v="406" actId="21"/>
          <ac:spMkLst>
            <pc:docMk/>
            <pc:sldMk cId="277475407" sldId="288"/>
            <ac:spMk id="473" creationId="{00000000-0000-0000-0000-000000000000}"/>
          </ac:spMkLst>
        </pc:spChg>
      </pc:sldChg>
      <pc:sldChg chg="add ord">
        <pc:chgData name="Petr Přikryl" userId="5429458b-454f-4912-b5e5-ce361eb03b64" providerId="ADAL" clId="{C2C651A4-480B-4B7C-BDCE-8BC1BDDE39F9}" dt="2022-03-09T09:27:32.239" v="397"/>
        <pc:sldMkLst>
          <pc:docMk/>
          <pc:sldMk cId="84718049" sldId="289"/>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11e8ec970f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g111e8ec970f_0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84200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11e8ec970f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g111e8ec970f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8021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c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pol.cz/"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hyperlink" Target="mailto:kapitan@optics.upol.c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4.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jp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11.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upol.cz/" TargetMode="External"/><Relationship Id="rId7"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9.png"/><Relationship Id="rId4" Type="http://schemas.openxmlformats.org/officeDocument/2006/relationships/hyperlink" Target="mailto:kapitan@optics.upol.c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7"/>
          <p:cNvSpPr txBox="1"/>
          <p:nvPr/>
        </p:nvSpPr>
        <p:spPr>
          <a:xfrm>
            <a:off x="360000" y="2571750"/>
            <a:ext cx="3384600" cy="43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cs" sz="1600" b="1" i="0" u="none" strike="noStrike" cap="none" dirty="0">
                <a:solidFill>
                  <a:schemeClr val="dk1"/>
                </a:solidFill>
                <a:latin typeface="Inter"/>
                <a:ea typeface="Inter"/>
                <a:cs typeface="Inter"/>
                <a:sym typeface="Inter"/>
              </a:rPr>
              <a:t>Introd</a:t>
            </a:r>
            <a:r>
              <a:rPr lang="cs" sz="1600" b="1" dirty="0">
                <a:solidFill>
                  <a:schemeClr val="dk1"/>
                </a:solidFill>
                <a:latin typeface="Inter"/>
                <a:ea typeface="Inter"/>
                <a:cs typeface="Inter"/>
                <a:sym typeface="Inter"/>
              </a:rPr>
              <a:t>uction</a:t>
            </a:r>
            <a:endParaRPr sz="1600" b="1" i="0" u="none" strike="noStrike" cap="none" dirty="0">
              <a:solidFill>
                <a:schemeClr val="dk1"/>
              </a:solidFill>
              <a:latin typeface="Inter"/>
              <a:ea typeface="Inter"/>
              <a:cs typeface="Inter"/>
              <a:sym typeface="Inter"/>
            </a:endParaRPr>
          </a:p>
        </p:txBody>
      </p:sp>
      <p:grpSp>
        <p:nvGrpSpPr>
          <p:cNvPr id="467" name="Google Shape;467;p37"/>
          <p:cNvGrpSpPr/>
          <p:nvPr/>
        </p:nvGrpSpPr>
        <p:grpSpPr>
          <a:xfrm>
            <a:off x="387275" y="2628579"/>
            <a:ext cx="196370" cy="281924"/>
            <a:chOff x="1188522" y="477150"/>
            <a:chExt cx="3203428" cy="4606602"/>
          </a:xfrm>
        </p:grpSpPr>
        <p:sp>
          <p:nvSpPr>
            <p:cNvPr id="468" name="Google Shape;468;p37"/>
            <p:cNvSpPr/>
            <p:nvPr/>
          </p:nvSpPr>
          <p:spPr>
            <a:xfrm>
              <a:off x="1188550" y="477150"/>
              <a:ext cx="32034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69" name="Google Shape;469;p37"/>
            <p:cNvSpPr/>
            <p:nvPr/>
          </p:nvSpPr>
          <p:spPr>
            <a:xfrm rot="5400000">
              <a:off x="3845350" y="676505"/>
              <a:ext cx="7287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70" name="Google Shape;470;p37"/>
            <p:cNvSpPr/>
            <p:nvPr/>
          </p:nvSpPr>
          <p:spPr>
            <a:xfrm rot="-5400000">
              <a:off x="-809778" y="2492724"/>
              <a:ext cx="4361400" cy="3648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71" name="Google Shape;471;p37"/>
            <p:cNvSpPr/>
            <p:nvPr/>
          </p:nvSpPr>
          <p:spPr>
            <a:xfrm>
              <a:off x="1188575" y="4719252"/>
              <a:ext cx="7287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grpSp>
      <p:sp>
        <p:nvSpPr>
          <p:cNvPr id="472" name="Google Shape;472;p37"/>
          <p:cNvSpPr txBox="1"/>
          <p:nvPr/>
        </p:nvSpPr>
        <p:spPr>
          <a:xfrm>
            <a:off x="434750" y="2945150"/>
            <a:ext cx="8349300" cy="1949100"/>
          </a:xfrm>
          <a:prstGeom prst="rect">
            <a:avLst/>
          </a:prstGeom>
          <a:noFill/>
          <a:ln>
            <a:noFill/>
          </a:ln>
        </p:spPr>
        <p:txBody>
          <a:bodyPr spcFirstLastPara="1" wrap="square" lIns="91425" tIns="91425" rIns="91425" bIns="91425" anchor="t" anchorCtr="0">
            <a:noAutofit/>
          </a:bodyPr>
          <a:lstStyle/>
          <a:p>
            <a:pPr lvl="0" algn="just">
              <a:buClr>
                <a:schemeClr val="dk1"/>
              </a:buClr>
              <a:buSzPts val="1100"/>
            </a:pPr>
            <a:r>
              <a:rPr lang="en-US" dirty="0" smtClean="0"/>
              <a:t>Department of Optics has more than 40 years of tradition of outstanding research in optics and its members conduct cutting edge theoretical and experimental research in optical quantum information processing, quantum optics, quantum tomography, wave-front sensitive detection methods, digital holography, non-diffracting optical beams, optical signal processing and Raman spectroscopy.</a:t>
            </a:r>
            <a:endParaRPr lang="en-US" dirty="0">
              <a:solidFill>
                <a:schemeClr val="dk1"/>
              </a:solidFill>
              <a:latin typeface="Inter"/>
              <a:ea typeface="Inter"/>
              <a:cs typeface="Inter"/>
              <a:sym typeface="Inter"/>
            </a:endParaRPr>
          </a:p>
        </p:txBody>
      </p:sp>
      <p:sp>
        <p:nvSpPr>
          <p:cNvPr id="473" name="Google Shape;473;p37"/>
          <p:cNvSpPr txBox="1"/>
          <p:nvPr/>
        </p:nvSpPr>
        <p:spPr>
          <a:xfrm>
            <a:off x="360000" y="360000"/>
            <a:ext cx="8356780" cy="19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2400" dirty="0">
                <a:solidFill>
                  <a:schemeClr val="dk1"/>
                </a:solidFill>
                <a:latin typeface="Inter ExtraBold"/>
                <a:ea typeface="Inter ExtraBold"/>
                <a:cs typeface="Inter ExtraBold"/>
                <a:sym typeface="Inter ExtraBold"/>
              </a:rPr>
              <a:t>Palacký University </a:t>
            </a:r>
            <a:r>
              <a:rPr lang="cs-CZ" sz="2400" dirty="0" smtClean="0">
                <a:solidFill>
                  <a:schemeClr val="dk1"/>
                </a:solidFill>
                <a:latin typeface="Inter ExtraBold"/>
                <a:ea typeface="Inter ExtraBold"/>
                <a:cs typeface="Inter ExtraBold"/>
                <a:sym typeface="Inter ExtraBold"/>
              </a:rPr>
              <a:t>Olomouc</a:t>
            </a:r>
            <a:r>
              <a:rPr lang="en-US" sz="2400" dirty="0" smtClean="0">
                <a:solidFill>
                  <a:schemeClr val="dk1"/>
                </a:solidFill>
                <a:latin typeface="Inter ExtraBold"/>
                <a:ea typeface="Inter ExtraBold"/>
                <a:cs typeface="Inter ExtraBold"/>
                <a:sym typeface="Inter ExtraBold"/>
              </a:rPr>
              <a:t>, Department of optics</a:t>
            </a:r>
            <a:endParaRPr lang="en-US" sz="2400" dirty="0">
              <a:solidFill>
                <a:schemeClr val="dk1"/>
              </a:solidFill>
              <a:latin typeface="Inter ExtraBold"/>
              <a:ea typeface="Inter ExtraBold"/>
              <a:cs typeface="Inter ExtraBold"/>
              <a:sym typeface="Inter ExtraBold"/>
            </a:endParaRPr>
          </a:p>
          <a:p>
            <a:pPr lvl="0"/>
            <a:r>
              <a:rPr lang="en-US" sz="1600" u="sng" dirty="0">
                <a:solidFill>
                  <a:schemeClr val="hlink"/>
                </a:solidFill>
                <a:latin typeface="Inter"/>
                <a:ea typeface="Inter"/>
                <a:cs typeface="Inter"/>
                <a:sym typeface="Inter"/>
                <a:hlinkClick r:id="rId3"/>
              </a:rPr>
              <a:t>www.</a:t>
            </a:r>
            <a:r>
              <a:rPr lang="cs-CZ" sz="1600" u="sng" dirty="0" err="1">
                <a:solidFill>
                  <a:schemeClr val="hlink"/>
                </a:solidFill>
                <a:latin typeface="Inter"/>
                <a:ea typeface="Inter"/>
                <a:cs typeface="Inter"/>
                <a:sym typeface="Inter"/>
                <a:hlinkClick r:id="rId3"/>
              </a:rPr>
              <a:t>upol</a:t>
            </a:r>
            <a:r>
              <a:rPr lang="en-US" sz="1600" u="sng" dirty="0" smtClean="0">
                <a:solidFill>
                  <a:schemeClr val="hlink"/>
                </a:solidFill>
                <a:latin typeface="Inter"/>
                <a:ea typeface="Inter"/>
                <a:cs typeface="Inter"/>
                <a:sym typeface="Inter"/>
                <a:hlinkClick r:id="rId3"/>
              </a:rPr>
              <a:t>.</a:t>
            </a:r>
            <a:r>
              <a:rPr lang="en-US" sz="1600" u="sng" dirty="0" err="1" smtClean="0">
                <a:solidFill>
                  <a:schemeClr val="hlink"/>
                </a:solidFill>
                <a:latin typeface="Inter"/>
                <a:ea typeface="Inter"/>
                <a:cs typeface="Inter"/>
                <a:sym typeface="Inter"/>
                <a:hlinkClick r:id="rId3"/>
              </a:rPr>
              <a:t>cz</a:t>
            </a:r>
            <a:r>
              <a:rPr lang="en-US" sz="1600" dirty="0">
                <a:solidFill>
                  <a:schemeClr val="hlink"/>
                </a:solidFill>
                <a:latin typeface="Inter"/>
                <a:ea typeface="Inter"/>
                <a:cs typeface="Inter"/>
                <a:sym typeface="Inter"/>
              </a:rPr>
              <a:t>    </a:t>
            </a:r>
            <a:r>
              <a:rPr lang="en-US" sz="1600" u="sng" dirty="0">
                <a:solidFill>
                  <a:schemeClr val="hlink"/>
                </a:solidFill>
                <a:latin typeface="Inter"/>
                <a:ea typeface="Inter"/>
                <a:cs typeface="Inter"/>
                <a:sym typeface="Inter"/>
              </a:rPr>
              <a:t>http://optics.upol.cz/en/</a:t>
            </a:r>
            <a:endParaRPr lang="cs-CZ" sz="1600" u="sng" dirty="0">
              <a:solidFill>
                <a:schemeClr val="hlink"/>
              </a:solidFill>
              <a:latin typeface="Inter"/>
              <a:ea typeface="Inter"/>
              <a:cs typeface="Inter"/>
              <a:sym typeface="Inter"/>
            </a:endParaRPr>
          </a:p>
          <a:p>
            <a:pPr marL="0" lvl="0" indent="0" algn="l" rtl="0">
              <a:spcBef>
                <a:spcPts val="2000"/>
              </a:spcBef>
              <a:spcAft>
                <a:spcPts val="0"/>
              </a:spcAft>
              <a:buNone/>
            </a:pPr>
            <a:r>
              <a:rPr lang="en-US" sz="2400" b="1" dirty="0" smtClean="0">
                <a:solidFill>
                  <a:schemeClr val="dk1"/>
                </a:solidFill>
                <a:latin typeface="Inter"/>
                <a:ea typeface="Inter"/>
                <a:cs typeface="Inter"/>
                <a:sym typeface="Inter"/>
              </a:rPr>
              <a:t>Josef </a:t>
            </a:r>
            <a:r>
              <a:rPr lang="en-US" sz="2400" b="1" dirty="0" err="1" smtClean="0">
                <a:solidFill>
                  <a:schemeClr val="dk1"/>
                </a:solidFill>
                <a:latin typeface="Inter"/>
                <a:ea typeface="Inter"/>
                <a:cs typeface="Inter"/>
                <a:sym typeface="Inter"/>
              </a:rPr>
              <a:t>Kapit</a:t>
            </a:r>
            <a:r>
              <a:rPr lang="cs-CZ" sz="2400" b="1" dirty="0" err="1" smtClean="0">
                <a:solidFill>
                  <a:schemeClr val="dk1"/>
                </a:solidFill>
                <a:latin typeface="Inter"/>
                <a:ea typeface="Inter"/>
                <a:cs typeface="Inter"/>
                <a:sym typeface="Inter"/>
              </a:rPr>
              <a:t>án</a:t>
            </a:r>
            <a:endParaRPr lang="en-US" sz="2400" b="1" dirty="0">
              <a:solidFill>
                <a:schemeClr val="dk1"/>
              </a:solidFill>
              <a:latin typeface="Inter"/>
              <a:ea typeface="Inter"/>
              <a:cs typeface="Inter"/>
              <a:sym typeface="Inter"/>
            </a:endParaRPr>
          </a:p>
          <a:p>
            <a:pPr marL="0" lvl="0" indent="0" algn="l" rtl="0">
              <a:spcBef>
                <a:spcPts val="0"/>
              </a:spcBef>
              <a:spcAft>
                <a:spcPts val="0"/>
              </a:spcAft>
              <a:buNone/>
            </a:pPr>
            <a:r>
              <a:rPr lang="cs-CZ" sz="1600" dirty="0" smtClean="0">
                <a:solidFill>
                  <a:schemeClr val="dk1"/>
                </a:solidFill>
                <a:latin typeface="Inter"/>
                <a:ea typeface="Inter"/>
                <a:cs typeface="Inter"/>
                <a:sym typeface="Inter"/>
              </a:rPr>
              <a:t>Senior </a:t>
            </a:r>
            <a:r>
              <a:rPr lang="cs-CZ" sz="1600" dirty="0" err="1" smtClean="0">
                <a:solidFill>
                  <a:schemeClr val="dk1"/>
                </a:solidFill>
                <a:latin typeface="Inter"/>
                <a:ea typeface="Inter"/>
                <a:cs typeface="Inter"/>
                <a:sym typeface="Inter"/>
              </a:rPr>
              <a:t>researcher</a:t>
            </a:r>
            <a:endParaRPr lang="en-US" sz="1600" dirty="0">
              <a:solidFill>
                <a:schemeClr val="dk1"/>
              </a:solidFill>
              <a:latin typeface="Inter"/>
              <a:ea typeface="Inter"/>
              <a:cs typeface="Inter"/>
              <a:sym typeface="Inter"/>
            </a:endParaRPr>
          </a:p>
          <a:p>
            <a:pPr marL="0" lvl="0" indent="0" algn="l" rtl="0">
              <a:spcBef>
                <a:spcPts val="0"/>
              </a:spcBef>
              <a:spcAft>
                <a:spcPts val="0"/>
              </a:spcAft>
              <a:buNone/>
            </a:pPr>
            <a:r>
              <a:rPr lang="cs-CZ" sz="1600" u="sng" dirty="0" err="1" smtClean="0">
                <a:solidFill>
                  <a:schemeClr val="hlink"/>
                </a:solidFill>
                <a:latin typeface="Inter"/>
                <a:ea typeface="Inter"/>
                <a:cs typeface="Inter"/>
                <a:sym typeface="Inter"/>
                <a:hlinkClick r:id="rId4"/>
              </a:rPr>
              <a:t>kapitan</a:t>
            </a:r>
            <a:r>
              <a:rPr lang="en-US" sz="1600" u="sng" dirty="0" smtClean="0">
                <a:solidFill>
                  <a:schemeClr val="hlink"/>
                </a:solidFill>
                <a:latin typeface="Inter"/>
                <a:ea typeface="Inter"/>
                <a:cs typeface="Inter"/>
                <a:sym typeface="Inter"/>
                <a:hlinkClick r:id="rId4"/>
              </a:rPr>
              <a:t>@</a:t>
            </a:r>
            <a:r>
              <a:rPr lang="cs-CZ" sz="1600" u="sng" dirty="0" err="1" smtClean="0">
                <a:solidFill>
                  <a:schemeClr val="hlink"/>
                </a:solidFill>
                <a:latin typeface="Inter"/>
                <a:ea typeface="Inter"/>
                <a:cs typeface="Inter"/>
                <a:sym typeface="Inter"/>
                <a:hlinkClick r:id="rId4"/>
              </a:rPr>
              <a:t>optics.upol</a:t>
            </a:r>
            <a:r>
              <a:rPr lang="en-US" sz="1600" u="sng" dirty="0" smtClean="0">
                <a:solidFill>
                  <a:schemeClr val="hlink"/>
                </a:solidFill>
                <a:latin typeface="Inter"/>
                <a:ea typeface="Inter"/>
                <a:cs typeface="Inter"/>
                <a:sym typeface="Inter"/>
                <a:hlinkClick r:id="rId4"/>
              </a:rPr>
              <a:t>.</a:t>
            </a:r>
            <a:r>
              <a:rPr lang="en-US" sz="1600" u="sng" dirty="0" err="1" smtClean="0">
                <a:solidFill>
                  <a:schemeClr val="hlink"/>
                </a:solidFill>
                <a:latin typeface="Inter"/>
                <a:ea typeface="Inter"/>
                <a:cs typeface="Inter"/>
                <a:sym typeface="Inter"/>
                <a:hlinkClick r:id="rId4"/>
              </a:rPr>
              <a:t>cz</a:t>
            </a:r>
            <a:endParaRPr lang="en-US" sz="1600" dirty="0">
              <a:solidFill>
                <a:schemeClr val="dk1"/>
              </a:solidFill>
              <a:latin typeface="Inter"/>
              <a:ea typeface="Inter"/>
              <a:cs typeface="Inter"/>
              <a:sym typeface="Inter"/>
            </a:endParaRPr>
          </a:p>
        </p:txBody>
      </p:sp>
      <p:pic>
        <p:nvPicPr>
          <p:cNvPr id="3" name="Obrázek 2"/>
          <p:cNvPicPr>
            <a:picLocks noChangeAspect="1"/>
          </p:cNvPicPr>
          <p:nvPr/>
        </p:nvPicPr>
        <p:blipFill>
          <a:blip r:embed="rId5"/>
          <a:stretch>
            <a:fillRect/>
          </a:stretch>
        </p:blipFill>
        <p:spPr>
          <a:xfrm>
            <a:off x="1125674" y="3951739"/>
            <a:ext cx="5237852" cy="1134103"/>
          </a:xfrm>
          <a:prstGeom prst="rect">
            <a:avLst/>
          </a:prstGeom>
        </p:spPr>
      </p:pic>
      <p:pic>
        <p:nvPicPr>
          <p:cNvPr id="5" name="Obrázek 4"/>
          <p:cNvPicPr>
            <a:picLocks noChangeAspect="1"/>
          </p:cNvPicPr>
          <p:nvPr/>
        </p:nvPicPr>
        <p:blipFill>
          <a:blip r:embed="rId6"/>
          <a:stretch>
            <a:fillRect/>
          </a:stretch>
        </p:blipFill>
        <p:spPr>
          <a:xfrm>
            <a:off x="6540088" y="3934488"/>
            <a:ext cx="1690285" cy="1151354"/>
          </a:xfrm>
          <a:prstGeom prst="rect">
            <a:avLst/>
          </a:prstGeom>
        </p:spPr>
      </p:pic>
      <p:pic>
        <p:nvPicPr>
          <p:cNvPr id="14" name="Obrázek 13" descr="Obsah obrázku obloha, exteriér, západ slunce, několik&#10;&#10;Popis byl vytvořen automaticky">
            <a:extLst>
              <a:ext uri="{FF2B5EF4-FFF2-40B4-BE49-F238E27FC236}">
                <a16:creationId xmlns:a16="http://schemas.microsoft.com/office/drawing/2014/main" id="{6CD8BA2E-BD1D-4C53-933D-A16BDF734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9942" y="1172636"/>
            <a:ext cx="5036838" cy="1775312"/>
          </a:xfrm>
          <a:prstGeom prst="rect">
            <a:avLst/>
          </a:prstGeom>
        </p:spPr>
      </p:pic>
    </p:spTree>
    <p:extLst>
      <p:ext uri="{BB962C8B-B14F-4D97-AF65-F5344CB8AC3E}">
        <p14:creationId xmlns:p14="http://schemas.microsoft.com/office/powerpoint/2010/main" val="328549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descr="ROA_schem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84" y="1529542"/>
            <a:ext cx="5726046" cy="35034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2"/>
          <p:cNvGraphicFramePr>
            <a:graphicFrameLocks noChangeAspect="1"/>
          </p:cNvGraphicFramePr>
          <p:nvPr>
            <p:extLst>
              <p:ext uri="{D42A27DB-BD31-4B8C-83A1-F6EECF244321}">
                <p14:modId xmlns:p14="http://schemas.microsoft.com/office/powerpoint/2010/main" val="3415394972"/>
              </p:ext>
            </p:extLst>
          </p:nvPr>
        </p:nvGraphicFramePr>
        <p:xfrm>
          <a:off x="5811899" y="396223"/>
          <a:ext cx="3314807" cy="3493258"/>
        </p:xfrm>
        <a:graphic>
          <a:graphicData uri="http://schemas.openxmlformats.org/presentationml/2006/ole">
            <mc:AlternateContent xmlns:mc="http://schemas.openxmlformats.org/markup-compatibility/2006">
              <mc:Choice xmlns:v="urn:schemas-microsoft-com:vml" Requires="v">
                <p:oleObj spid="_x0000_s2063" name="SPW 8.0 Graph" r:id="rId4" imgW="6416280" imgH="6760800" progId="SigmaPlotGraphicObject.7">
                  <p:embed/>
                </p:oleObj>
              </mc:Choice>
              <mc:Fallback>
                <p:oleObj name="SPW 8.0 Graph" r:id="rId4" imgW="6416280" imgH="6760800" progId="SigmaPlotGraphicObject.7">
                  <p:embed/>
                  <p:pic>
                    <p:nvPicPr>
                      <p:cNvPr id="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899" y="396223"/>
                        <a:ext cx="3314807" cy="3493258"/>
                      </a:xfrm>
                      <a:prstGeom prst="rect">
                        <a:avLst/>
                      </a:prstGeom>
                      <a:noFill/>
                      <a:ln>
                        <a:noFill/>
                      </a:ln>
                      <a:effectLst/>
                      <a:extLst/>
                    </p:spPr>
                  </p:pic>
                </p:oleObj>
              </mc:Fallback>
            </mc:AlternateContent>
          </a:graphicData>
        </a:graphic>
      </p:graphicFrame>
      <p:grpSp>
        <p:nvGrpSpPr>
          <p:cNvPr id="25" name="Skupina 24"/>
          <p:cNvGrpSpPr>
            <a:grpSpLocks noChangeAspect="1"/>
          </p:cNvGrpSpPr>
          <p:nvPr/>
        </p:nvGrpSpPr>
        <p:grpSpPr>
          <a:xfrm>
            <a:off x="4361621" y="640779"/>
            <a:ext cx="1392036" cy="2640485"/>
            <a:chOff x="1286934" y="824009"/>
            <a:chExt cx="2193224" cy="4160221"/>
          </a:xfrm>
        </p:grpSpPr>
        <p:pic>
          <p:nvPicPr>
            <p:cNvPr id="3" name="Obrázek 2">
              <a:extLst>
                <a:ext uri="{FF2B5EF4-FFF2-40B4-BE49-F238E27FC236}">
                  <a16:creationId xmlns:a16="http://schemas.microsoft.com/office/drawing/2014/main" id="{6BA8560A-E6B3-4BB7-94F8-75244F5AADF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410844" y="2889140"/>
              <a:ext cx="2069314" cy="2095090"/>
            </a:xfrm>
            <a:prstGeom prst="rect">
              <a:avLst/>
            </a:prstGeom>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6934" y="824009"/>
              <a:ext cx="2193224" cy="2864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bdélník 18"/>
            <p:cNvSpPr/>
            <p:nvPr/>
          </p:nvSpPr>
          <p:spPr>
            <a:xfrm>
              <a:off x="1733723" y="3649248"/>
              <a:ext cx="139484" cy="7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p:cNvSpPr/>
            <p:nvPr/>
          </p:nvSpPr>
          <p:spPr>
            <a:xfrm>
              <a:off x="1733723" y="3695085"/>
              <a:ext cx="139484" cy="7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bdélník 20"/>
            <p:cNvSpPr/>
            <p:nvPr/>
          </p:nvSpPr>
          <p:spPr>
            <a:xfrm>
              <a:off x="1886123" y="3649248"/>
              <a:ext cx="347490" cy="23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p:cNvSpPr/>
            <p:nvPr/>
          </p:nvSpPr>
          <p:spPr>
            <a:xfrm>
              <a:off x="2487299" y="3618884"/>
              <a:ext cx="347490" cy="23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p:cNvSpPr/>
            <p:nvPr/>
          </p:nvSpPr>
          <p:spPr>
            <a:xfrm>
              <a:off x="3088475" y="3681220"/>
              <a:ext cx="65213" cy="95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délník 23"/>
            <p:cNvSpPr/>
            <p:nvPr/>
          </p:nvSpPr>
          <p:spPr>
            <a:xfrm>
              <a:off x="3126288" y="3681220"/>
              <a:ext cx="45719" cy="77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Google Shape;473;p37"/>
          <p:cNvSpPr txBox="1"/>
          <p:nvPr/>
        </p:nvSpPr>
        <p:spPr>
          <a:xfrm>
            <a:off x="102904" y="109498"/>
            <a:ext cx="3975021" cy="573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smtClean="0">
                <a:solidFill>
                  <a:schemeClr val="dk1"/>
                </a:solidFill>
                <a:latin typeface="Inter ExtraBold"/>
                <a:ea typeface="Inter ExtraBold"/>
                <a:cs typeface="Inter ExtraBold"/>
                <a:sym typeface="Inter ExtraBold"/>
              </a:rPr>
              <a:t>Raman optical activity</a:t>
            </a:r>
            <a:endParaRPr lang="en-US" sz="2400" dirty="0">
              <a:solidFill>
                <a:schemeClr val="dk1"/>
              </a:solidFill>
              <a:latin typeface="Inter ExtraBold"/>
              <a:ea typeface="Inter ExtraBold"/>
              <a:cs typeface="Inter ExtraBold"/>
              <a:sym typeface="Inter ExtraBold"/>
            </a:endParaRPr>
          </a:p>
        </p:txBody>
      </p:sp>
      <p:sp>
        <p:nvSpPr>
          <p:cNvPr id="27" name="Google Shape;466;p37"/>
          <p:cNvSpPr txBox="1"/>
          <p:nvPr/>
        </p:nvSpPr>
        <p:spPr>
          <a:xfrm>
            <a:off x="7562296" y="2008765"/>
            <a:ext cx="1506168" cy="43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1200" i="0" u="none" strike="noStrike" cap="none" dirty="0" smtClean="0">
                <a:solidFill>
                  <a:schemeClr val="dk1"/>
                </a:solidFill>
                <a:latin typeface="Inter"/>
                <a:ea typeface="Inter"/>
                <a:cs typeface="Inter"/>
                <a:sym typeface="Inter"/>
              </a:rPr>
              <a:t>Raman scattering</a:t>
            </a:r>
            <a:endParaRPr sz="1200" i="0" u="none" strike="noStrike" cap="none" dirty="0">
              <a:solidFill>
                <a:schemeClr val="dk1"/>
              </a:solidFill>
              <a:latin typeface="Inter"/>
              <a:ea typeface="Inter"/>
              <a:cs typeface="Inter"/>
              <a:sym typeface="Inter"/>
            </a:endParaRPr>
          </a:p>
        </p:txBody>
      </p:sp>
      <p:sp>
        <p:nvSpPr>
          <p:cNvPr id="28" name="Google Shape;466;p37"/>
          <p:cNvSpPr txBox="1"/>
          <p:nvPr/>
        </p:nvSpPr>
        <p:spPr>
          <a:xfrm>
            <a:off x="7535124" y="0"/>
            <a:ext cx="1209482" cy="7591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1200" i="0" u="none" strike="noStrike" cap="none" dirty="0" smtClean="0">
                <a:solidFill>
                  <a:schemeClr val="dk1"/>
                </a:solidFill>
                <a:latin typeface="Inter"/>
                <a:ea typeface="Inter"/>
                <a:cs typeface="Inter"/>
                <a:sym typeface="Inter"/>
              </a:rPr>
              <a:t>Raman optical</a:t>
            </a:r>
          </a:p>
          <a:p>
            <a:pPr marL="0" marR="0" lvl="0" indent="0" algn="ctr" rtl="0">
              <a:lnSpc>
                <a:spcPct val="100000"/>
              </a:lnSpc>
              <a:spcBef>
                <a:spcPts val="0"/>
              </a:spcBef>
              <a:spcAft>
                <a:spcPts val="0"/>
              </a:spcAft>
              <a:buClr>
                <a:srgbClr val="000000"/>
              </a:buClr>
              <a:buSzPts val="3100"/>
              <a:buFont typeface="Arial"/>
              <a:buNone/>
            </a:pPr>
            <a:r>
              <a:rPr lang="en-US" sz="1200" dirty="0" smtClean="0">
                <a:solidFill>
                  <a:schemeClr val="dk1"/>
                </a:solidFill>
                <a:latin typeface="Inter"/>
                <a:ea typeface="Inter"/>
                <a:cs typeface="Inter"/>
                <a:sym typeface="Inter"/>
              </a:rPr>
              <a:t>activity</a:t>
            </a:r>
            <a:endParaRPr sz="1200" i="0" u="none" strike="noStrike" cap="none" dirty="0">
              <a:solidFill>
                <a:schemeClr val="dk1"/>
              </a:solidFill>
              <a:latin typeface="Inter"/>
              <a:ea typeface="Inter"/>
              <a:cs typeface="Inter"/>
              <a:sym typeface="Inter"/>
            </a:endParaRPr>
          </a:p>
        </p:txBody>
      </p:sp>
    </p:spTree>
    <p:extLst>
      <p:ext uri="{BB962C8B-B14F-4D97-AF65-F5344CB8AC3E}">
        <p14:creationId xmlns:p14="http://schemas.microsoft.com/office/powerpoint/2010/main" val="1148723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Obrázek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0554" y="2026604"/>
            <a:ext cx="1843062" cy="1382297"/>
          </a:xfrm>
          <a:prstGeom prst="rect">
            <a:avLst/>
          </a:prstGeom>
        </p:spPr>
      </p:pic>
      <p:sp>
        <p:nvSpPr>
          <p:cNvPr id="9" name="CustomShape 5">
            <a:extLst>
              <a:ext uri="{FF2B5EF4-FFF2-40B4-BE49-F238E27FC236}">
                <a16:creationId xmlns:a16="http://schemas.microsoft.com/office/drawing/2014/main" id="{A047C7C6-0BD0-4F47-A093-3AE5C6DE0B67}"/>
              </a:ext>
            </a:extLst>
          </p:cNvPr>
          <p:cNvSpPr/>
          <p:nvPr/>
        </p:nvSpPr>
        <p:spPr>
          <a:xfrm>
            <a:off x="6321031" y="1289516"/>
            <a:ext cx="858855" cy="432248"/>
          </a:xfrm>
          <a:prstGeom prst="rect">
            <a:avLst/>
          </a:prstGeom>
          <a:noFill/>
          <a:ln w="9360">
            <a:noFill/>
          </a:ln>
        </p:spPr>
        <p:style>
          <a:lnRef idx="0">
            <a:scrgbClr r="0" g="0" b="0"/>
          </a:lnRef>
          <a:fillRef idx="0">
            <a:scrgbClr r="0" g="0" b="0"/>
          </a:fillRef>
          <a:effectRef idx="0">
            <a:scrgbClr r="0" g="0" b="0"/>
          </a:effectRef>
          <a:fontRef idx="minor"/>
        </p:style>
        <p:txBody>
          <a:bodyPr wrap="none" lIns="62308" tIns="31154" rIns="62308" bIns="31154">
            <a:spAutoFit/>
          </a:bodyPr>
          <a:lstStyle/>
          <a:p>
            <a:pPr algn="ctr">
              <a:lnSpc>
                <a:spcPct val="100000"/>
              </a:lnSpc>
            </a:pPr>
            <a:r>
              <a:rPr lang="cs-CZ" sz="1200" spc="-1" dirty="0" err="1">
                <a:solidFill>
                  <a:srgbClr val="000000"/>
                </a:solidFill>
                <a:latin typeface="Inter" panose="020B0604020202020204" charset="0"/>
                <a:ea typeface="Inter" panose="020B0604020202020204" charset="0"/>
              </a:rPr>
              <a:t>simple</a:t>
            </a:r>
            <a:endParaRPr lang="cs-CZ" sz="1200" spc="-1" dirty="0">
              <a:solidFill>
                <a:srgbClr val="000000"/>
              </a:solidFill>
              <a:latin typeface="Inter" panose="020B0604020202020204" charset="0"/>
              <a:ea typeface="Inter" panose="020B0604020202020204" charset="0"/>
            </a:endParaRPr>
          </a:p>
          <a:p>
            <a:pPr algn="ctr">
              <a:lnSpc>
                <a:spcPct val="100000"/>
              </a:lnSpc>
            </a:pPr>
            <a:r>
              <a:rPr lang="cs-CZ" sz="1200" spc="-1" dirty="0" err="1">
                <a:solidFill>
                  <a:srgbClr val="000000"/>
                </a:solidFill>
                <a:latin typeface="Inter" panose="020B0604020202020204" charset="0"/>
                <a:ea typeface="Inter" panose="020B0604020202020204" charset="0"/>
              </a:rPr>
              <a:t>molecules</a:t>
            </a:r>
            <a:endParaRPr lang="cs-CZ" sz="1200" spc="-1" dirty="0">
              <a:latin typeface="Inter" panose="020B0604020202020204" charset="0"/>
              <a:ea typeface="Inter" panose="020B0604020202020204" charset="0"/>
            </a:endParaRPr>
          </a:p>
        </p:txBody>
      </p:sp>
      <p:sp>
        <p:nvSpPr>
          <p:cNvPr id="10" name="CustomShape 6">
            <a:extLst>
              <a:ext uri="{FF2B5EF4-FFF2-40B4-BE49-F238E27FC236}">
                <a16:creationId xmlns:a16="http://schemas.microsoft.com/office/drawing/2014/main" id="{D9FA6CE3-C4CE-4799-B967-292B20D87AC0}"/>
              </a:ext>
            </a:extLst>
          </p:cNvPr>
          <p:cNvSpPr/>
          <p:nvPr/>
        </p:nvSpPr>
        <p:spPr>
          <a:xfrm>
            <a:off x="6563653" y="3599330"/>
            <a:ext cx="721124" cy="247582"/>
          </a:xfrm>
          <a:prstGeom prst="rect">
            <a:avLst/>
          </a:prstGeom>
          <a:noFill/>
          <a:ln w="9360">
            <a:noFill/>
          </a:ln>
        </p:spPr>
        <p:style>
          <a:lnRef idx="0">
            <a:scrgbClr r="0" g="0" b="0"/>
          </a:lnRef>
          <a:fillRef idx="0">
            <a:scrgbClr r="0" g="0" b="0"/>
          </a:fillRef>
          <a:effectRef idx="0">
            <a:scrgbClr r="0" g="0" b="0"/>
          </a:effectRef>
          <a:fontRef idx="minor"/>
        </p:style>
        <p:txBody>
          <a:bodyPr wrap="none" lIns="62308" tIns="31154" rIns="62308" bIns="31154">
            <a:spAutoFit/>
          </a:bodyPr>
          <a:lstStyle/>
          <a:p>
            <a:pPr>
              <a:lnSpc>
                <a:spcPct val="100000"/>
              </a:lnSpc>
            </a:pPr>
            <a:r>
              <a:rPr lang="cs-CZ" sz="1200" spc="-1" dirty="0" err="1">
                <a:solidFill>
                  <a:srgbClr val="000000"/>
                </a:solidFill>
                <a:latin typeface="Inter" panose="020B0604020202020204" charset="0"/>
                <a:ea typeface="Inter" panose="020B0604020202020204" charset="0"/>
              </a:rPr>
              <a:t>proteins</a:t>
            </a:r>
            <a:endParaRPr lang="cs-CZ" sz="1200" spc="-1" dirty="0">
              <a:latin typeface="Inter" panose="020B0604020202020204" charset="0"/>
              <a:ea typeface="Inter" panose="020B0604020202020204" charset="0"/>
            </a:endParaRPr>
          </a:p>
        </p:txBody>
      </p:sp>
      <p:sp>
        <p:nvSpPr>
          <p:cNvPr id="11" name="CustomShape 7">
            <a:extLst>
              <a:ext uri="{FF2B5EF4-FFF2-40B4-BE49-F238E27FC236}">
                <a16:creationId xmlns:a16="http://schemas.microsoft.com/office/drawing/2014/main" id="{97770A77-0A87-4F4A-BEF7-40E4F495F244}"/>
              </a:ext>
            </a:extLst>
          </p:cNvPr>
          <p:cNvSpPr/>
          <p:nvPr/>
        </p:nvSpPr>
        <p:spPr>
          <a:xfrm>
            <a:off x="7907695" y="3473305"/>
            <a:ext cx="641102" cy="432248"/>
          </a:xfrm>
          <a:prstGeom prst="rect">
            <a:avLst/>
          </a:prstGeom>
          <a:noFill/>
          <a:ln w="9360">
            <a:noFill/>
          </a:ln>
        </p:spPr>
        <p:style>
          <a:lnRef idx="0">
            <a:scrgbClr r="0" g="0" b="0"/>
          </a:lnRef>
          <a:fillRef idx="0">
            <a:scrgbClr r="0" g="0" b="0"/>
          </a:fillRef>
          <a:effectRef idx="0">
            <a:scrgbClr r="0" g="0" b="0"/>
          </a:effectRef>
          <a:fontRef idx="minor"/>
        </p:style>
        <p:txBody>
          <a:bodyPr wrap="none" lIns="62308" tIns="31154" rIns="62308" bIns="31154">
            <a:spAutoFit/>
          </a:bodyPr>
          <a:lstStyle/>
          <a:p>
            <a:pPr algn="ctr">
              <a:lnSpc>
                <a:spcPct val="100000"/>
              </a:lnSpc>
            </a:pPr>
            <a:r>
              <a:rPr lang="cs-CZ" sz="1200" spc="-1" dirty="0" err="1">
                <a:solidFill>
                  <a:srgbClr val="000000"/>
                </a:solidFill>
                <a:latin typeface="Inter" panose="020B0604020202020204" charset="0"/>
                <a:ea typeface="Inter" panose="020B0604020202020204" charset="0"/>
              </a:rPr>
              <a:t>nucleic</a:t>
            </a:r>
            <a:endParaRPr lang="cs-CZ" sz="1200" spc="-1" dirty="0">
              <a:solidFill>
                <a:srgbClr val="000000"/>
              </a:solidFill>
              <a:latin typeface="Inter" panose="020B0604020202020204" charset="0"/>
              <a:ea typeface="Inter" panose="020B0604020202020204" charset="0"/>
            </a:endParaRPr>
          </a:p>
          <a:p>
            <a:pPr algn="ctr">
              <a:lnSpc>
                <a:spcPct val="100000"/>
              </a:lnSpc>
            </a:pPr>
            <a:r>
              <a:rPr lang="cs-CZ" sz="1200" spc="-1" dirty="0" err="1">
                <a:solidFill>
                  <a:srgbClr val="000000"/>
                </a:solidFill>
                <a:latin typeface="Inter" panose="020B0604020202020204" charset="0"/>
                <a:ea typeface="Inter" panose="020B0604020202020204" charset="0"/>
              </a:rPr>
              <a:t>acids</a:t>
            </a:r>
            <a:endParaRPr lang="cs-CZ" sz="1200" spc="-1" dirty="0">
              <a:latin typeface="Inter" panose="020B0604020202020204" charset="0"/>
              <a:ea typeface="Inter" panose="020B0604020202020204" charset="0"/>
            </a:endParaRPr>
          </a:p>
        </p:txBody>
      </p:sp>
      <p:sp>
        <p:nvSpPr>
          <p:cNvPr id="12" name="CustomShape 8">
            <a:extLst>
              <a:ext uri="{FF2B5EF4-FFF2-40B4-BE49-F238E27FC236}">
                <a16:creationId xmlns:a16="http://schemas.microsoft.com/office/drawing/2014/main" id="{E166F73A-55E6-484D-947D-9B3D65794AB2}"/>
              </a:ext>
            </a:extLst>
          </p:cNvPr>
          <p:cNvSpPr/>
          <p:nvPr/>
        </p:nvSpPr>
        <p:spPr>
          <a:xfrm>
            <a:off x="7770909" y="4668675"/>
            <a:ext cx="644308" cy="247582"/>
          </a:xfrm>
          <a:prstGeom prst="rect">
            <a:avLst/>
          </a:prstGeom>
          <a:noFill/>
          <a:ln w="9360">
            <a:noFill/>
          </a:ln>
        </p:spPr>
        <p:style>
          <a:lnRef idx="0">
            <a:scrgbClr r="0" g="0" b="0"/>
          </a:lnRef>
          <a:fillRef idx="0">
            <a:scrgbClr r="0" g="0" b="0"/>
          </a:fillRef>
          <a:effectRef idx="0">
            <a:scrgbClr r="0" g="0" b="0"/>
          </a:effectRef>
          <a:fontRef idx="minor"/>
        </p:style>
        <p:txBody>
          <a:bodyPr wrap="none" lIns="62308" tIns="31154" rIns="62308" bIns="31154">
            <a:spAutoFit/>
          </a:bodyPr>
          <a:lstStyle/>
          <a:p>
            <a:pPr>
              <a:lnSpc>
                <a:spcPct val="100000"/>
              </a:lnSpc>
            </a:pPr>
            <a:r>
              <a:rPr lang="cs-CZ" sz="1200" spc="-1" dirty="0" err="1">
                <a:solidFill>
                  <a:srgbClr val="000000"/>
                </a:solidFill>
                <a:latin typeface="Inter" panose="020B0604020202020204" charset="0"/>
                <a:ea typeface="Inter" panose="020B0604020202020204" charset="0"/>
              </a:rPr>
              <a:t>viruses</a:t>
            </a:r>
            <a:endParaRPr lang="cs-CZ" sz="1200" spc="-1" dirty="0">
              <a:latin typeface="Inter" panose="020B0604020202020204" charset="0"/>
              <a:ea typeface="Inter" panose="020B0604020202020204" charset="0"/>
            </a:endParaRPr>
          </a:p>
        </p:txBody>
      </p:sp>
      <p:sp>
        <p:nvSpPr>
          <p:cNvPr id="13" name="CustomShape 9">
            <a:extLst>
              <a:ext uri="{FF2B5EF4-FFF2-40B4-BE49-F238E27FC236}">
                <a16:creationId xmlns:a16="http://schemas.microsoft.com/office/drawing/2014/main" id="{1120754F-676C-4634-88DE-2034A7AD7FAE}"/>
              </a:ext>
            </a:extLst>
          </p:cNvPr>
          <p:cNvSpPr/>
          <p:nvPr/>
        </p:nvSpPr>
        <p:spPr>
          <a:xfrm>
            <a:off x="7461148" y="1285951"/>
            <a:ext cx="1155025" cy="432248"/>
          </a:xfrm>
          <a:prstGeom prst="rect">
            <a:avLst/>
          </a:prstGeom>
          <a:noFill/>
          <a:ln w="9360">
            <a:noFill/>
          </a:ln>
        </p:spPr>
        <p:style>
          <a:lnRef idx="0">
            <a:scrgbClr r="0" g="0" b="0"/>
          </a:lnRef>
          <a:fillRef idx="0">
            <a:scrgbClr r="0" g="0" b="0"/>
          </a:fillRef>
          <a:effectRef idx="0">
            <a:scrgbClr r="0" g="0" b="0"/>
          </a:effectRef>
          <a:fontRef idx="minor"/>
        </p:style>
        <p:txBody>
          <a:bodyPr wrap="none" lIns="62308" tIns="31154" rIns="62308" bIns="31154">
            <a:spAutoFit/>
          </a:bodyPr>
          <a:lstStyle/>
          <a:p>
            <a:pPr algn="ctr">
              <a:lnSpc>
                <a:spcPct val="100000"/>
              </a:lnSpc>
            </a:pPr>
            <a:r>
              <a:rPr lang="cs-CZ" sz="1200" spc="-1" dirty="0">
                <a:solidFill>
                  <a:srgbClr val="000000"/>
                </a:solidFill>
                <a:latin typeface="Inter" panose="020B0604020202020204" charset="0"/>
                <a:ea typeface="Inter" panose="020B0604020202020204" charset="0"/>
              </a:rPr>
              <a:t>more </a:t>
            </a:r>
            <a:r>
              <a:rPr lang="cs-CZ" sz="1200" spc="-1" dirty="0" err="1">
                <a:solidFill>
                  <a:srgbClr val="000000"/>
                </a:solidFill>
                <a:latin typeface="Inter" panose="020B0604020202020204" charset="0"/>
                <a:ea typeface="Inter" panose="020B0604020202020204" charset="0"/>
              </a:rPr>
              <a:t>complex</a:t>
            </a:r>
            <a:endParaRPr lang="cs-CZ" sz="1200" spc="-1" dirty="0">
              <a:solidFill>
                <a:srgbClr val="000000"/>
              </a:solidFill>
              <a:latin typeface="Inter" panose="020B0604020202020204" charset="0"/>
              <a:ea typeface="Inter" panose="020B0604020202020204" charset="0"/>
            </a:endParaRPr>
          </a:p>
          <a:p>
            <a:pPr algn="ctr">
              <a:lnSpc>
                <a:spcPct val="100000"/>
              </a:lnSpc>
            </a:pPr>
            <a:r>
              <a:rPr lang="cs-CZ" sz="1200" spc="-1" dirty="0" err="1">
                <a:solidFill>
                  <a:srgbClr val="000000"/>
                </a:solidFill>
                <a:latin typeface="Inter" panose="020B0604020202020204" charset="0"/>
                <a:ea typeface="Inter" panose="020B0604020202020204" charset="0"/>
              </a:rPr>
              <a:t>molecules</a:t>
            </a:r>
            <a:endParaRPr lang="cs-CZ" sz="1200" spc="-1" dirty="0">
              <a:latin typeface="Inter" panose="020B0604020202020204" charset="0"/>
              <a:ea typeface="Inter" panose="020B0604020202020204" charset="0"/>
            </a:endParaRPr>
          </a:p>
        </p:txBody>
      </p:sp>
      <p:pic>
        <p:nvPicPr>
          <p:cNvPr id="16" name="Obrázek 15">
            <a:extLst>
              <a:ext uri="{FF2B5EF4-FFF2-40B4-BE49-F238E27FC236}">
                <a16:creationId xmlns:a16="http://schemas.microsoft.com/office/drawing/2014/main" id="{45561C47-06DC-418F-BD4A-B8AAC54C8A69}"/>
              </a:ext>
            </a:extLst>
          </p:cNvPr>
          <p:cNvPicPr/>
          <p:nvPr/>
        </p:nvPicPr>
        <p:blipFill>
          <a:blip r:embed="rId3" cstate="hqprint">
            <a:extLst>
              <a:ext uri="{28A0092B-C50C-407E-A947-70E740481C1C}">
                <a14:useLocalDpi xmlns:a14="http://schemas.microsoft.com/office/drawing/2010/main" val="0"/>
              </a:ext>
            </a:extLst>
          </a:blip>
          <a:srcRect l="8701" r="8701"/>
          <a:stretch/>
        </p:blipFill>
        <p:spPr>
          <a:xfrm>
            <a:off x="7497698" y="109498"/>
            <a:ext cx="1227308" cy="1139769"/>
          </a:xfrm>
          <a:prstGeom prst="rect">
            <a:avLst/>
          </a:prstGeom>
          <a:ln>
            <a:noFill/>
          </a:ln>
        </p:spPr>
      </p:pic>
      <p:pic>
        <p:nvPicPr>
          <p:cNvPr id="17" name="Obrázek 16">
            <a:extLst>
              <a:ext uri="{FF2B5EF4-FFF2-40B4-BE49-F238E27FC236}">
                <a16:creationId xmlns:a16="http://schemas.microsoft.com/office/drawing/2014/main" id="{4A0C1265-8268-4ADE-8B0B-CD9FD76AA4B6}"/>
              </a:ext>
            </a:extLst>
          </p:cNvPr>
          <p:cNvPicPr>
            <a:picLocks noChangeAspect="1"/>
          </p:cNvPicPr>
          <p:nvPr/>
        </p:nvPicPr>
        <p:blipFill>
          <a:blip r:embed="rId4" cstate="hqprint">
            <a:extLst>
              <a:ext uri="{28A0092B-C50C-407E-A947-70E740481C1C}">
                <a14:useLocalDpi xmlns:a14="http://schemas.microsoft.com/office/drawing/2010/main" val="0"/>
              </a:ext>
            </a:extLst>
          </a:blip>
          <a:srcRect t="826" b="826"/>
          <a:stretch/>
        </p:blipFill>
        <p:spPr>
          <a:xfrm>
            <a:off x="6409461" y="4066273"/>
            <a:ext cx="1025248" cy="1015120"/>
          </a:xfrm>
          <a:prstGeom prst="rect">
            <a:avLst/>
          </a:prstGeom>
          <a:ln>
            <a:noFill/>
          </a:ln>
        </p:spPr>
      </p:pic>
      <p:pic>
        <p:nvPicPr>
          <p:cNvPr id="18" name="Obrázek 17">
            <a:extLst>
              <a:ext uri="{FF2B5EF4-FFF2-40B4-BE49-F238E27FC236}">
                <a16:creationId xmlns:a16="http://schemas.microsoft.com/office/drawing/2014/main" id="{A1FA8484-B310-49A3-BA73-0CD4EB14B5A1}"/>
              </a:ext>
            </a:extLst>
          </p:cNvPr>
          <p:cNvPicPr>
            <a:picLocks noChangeAspect="1"/>
          </p:cNvPicPr>
          <p:nvPr/>
        </p:nvPicPr>
        <p:blipFill>
          <a:blip r:embed="rId5" cstate="hqprint">
            <a:extLst>
              <a:ext uri="{28A0092B-C50C-407E-A947-70E740481C1C}">
                <a14:useLocalDpi xmlns:a14="http://schemas.microsoft.com/office/drawing/2010/main" val="0"/>
              </a:ext>
            </a:extLst>
          </a:blip>
          <a:srcRect l="464" r="464"/>
          <a:stretch/>
        </p:blipFill>
        <p:spPr>
          <a:xfrm>
            <a:off x="7821953" y="2149680"/>
            <a:ext cx="812586" cy="1285714"/>
          </a:xfrm>
          <a:prstGeom prst="rect">
            <a:avLst/>
          </a:prstGeom>
          <a:ln>
            <a:noFill/>
          </a:ln>
        </p:spPr>
      </p:pic>
      <p:sp>
        <p:nvSpPr>
          <p:cNvPr id="26" name="Google Shape;473;p37"/>
          <p:cNvSpPr txBox="1"/>
          <p:nvPr/>
        </p:nvSpPr>
        <p:spPr>
          <a:xfrm>
            <a:off x="102904" y="109498"/>
            <a:ext cx="3975021" cy="573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smtClean="0">
                <a:solidFill>
                  <a:schemeClr val="dk1"/>
                </a:solidFill>
                <a:latin typeface="Inter ExtraBold"/>
                <a:ea typeface="Inter ExtraBold"/>
                <a:cs typeface="Inter ExtraBold"/>
                <a:sym typeface="Inter ExtraBold"/>
              </a:rPr>
              <a:t>Raman optical activity</a:t>
            </a:r>
            <a:endParaRPr lang="en-US" sz="2400" dirty="0">
              <a:solidFill>
                <a:schemeClr val="dk1"/>
              </a:solidFill>
              <a:latin typeface="Inter ExtraBold"/>
              <a:ea typeface="Inter ExtraBold"/>
              <a:cs typeface="Inter ExtraBold"/>
              <a:sym typeface="Inter ExtraBold"/>
            </a:endParaRPr>
          </a:p>
        </p:txBody>
      </p:sp>
      <p:pic>
        <p:nvPicPr>
          <p:cNvPr id="30" name="Picture 6" descr="chfclb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3301" y="568543"/>
            <a:ext cx="574424" cy="5305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038" y="797890"/>
            <a:ext cx="5438224" cy="39892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13"/>
          <p:cNvSpPr txBox="1">
            <a:spLocks noChangeArrowheads="1"/>
          </p:cNvSpPr>
          <p:nvPr/>
        </p:nvSpPr>
        <p:spPr bwMode="auto">
          <a:xfrm>
            <a:off x="493289" y="4835172"/>
            <a:ext cx="35846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sz="1000" dirty="0" err="1">
                <a:latin typeface="Century Gothic" panose="020B0502020202020204" pitchFamily="34" charset="0"/>
              </a:rPr>
              <a:t>Kessler</a:t>
            </a:r>
            <a:r>
              <a:rPr lang="cs-CZ" altLang="cs-CZ" sz="1000" dirty="0">
                <a:latin typeface="Century Gothic" panose="020B0502020202020204" pitchFamily="34" charset="0"/>
              </a:rPr>
              <a:t>, Kapitán, </a:t>
            </a:r>
            <a:r>
              <a:rPr lang="cs-CZ" altLang="cs-CZ" sz="1000" dirty="0" err="1">
                <a:latin typeface="Century Gothic" panose="020B0502020202020204" pitchFamily="34" charset="0"/>
              </a:rPr>
              <a:t>Bouř</a:t>
            </a:r>
            <a:r>
              <a:rPr lang="cs-CZ" altLang="cs-CZ" sz="1000" dirty="0">
                <a:latin typeface="Century Gothic" panose="020B0502020202020204" pitchFamily="34" charset="0"/>
              </a:rPr>
              <a:t>: J. </a:t>
            </a:r>
            <a:r>
              <a:rPr lang="cs-CZ" altLang="cs-CZ" sz="1000" dirty="0" err="1">
                <a:latin typeface="Century Gothic" panose="020B0502020202020204" pitchFamily="34" charset="0"/>
              </a:rPr>
              <a:t>Phys</a:t>
            </a:r>
            <a:r>
              <a:rPr lang="cs-CZ" altLang="cs-CZ" sz="1000" dirty="0">
                <a:latin typeface="Century Gothic" panose="020B0502020202020204" pitchFamily="34" charset="0"/>
              </a:rPr>
              <a:t>. </a:t>
            </a:r>
            <a:r>
              <a:rPr lang="cs-CZ" altLang="cs-CZ" sz="1000" dirty="0" err="1">
                <a:latin typeface="Century Gothic" panose="020B0502020202020204" pitchFamily="34" charset="0"/>
              </a:rPr>
              <a:t>Chem</a:t>
            </a:r>
            <a:r>
              <a:rPr lang="cs-CZ" altLang="cs-CZ" sz="1000" dirty="0">
                <a:latin typeface="Century Gothic" panose="020B0502020202020204" pitchFamily="34" charset="0"/>
              </a:rPr>
              <a:t>. </a:t>
            </a:r>
            <a:r>
              <a:rPr lang="cs-CZ" altLang="cs-CZ" sz="1000" dirty="0" err="1">
                <a:latin typeface="Century Gothic" panose="020B0502020202020204" pitchFamily="34" charset="0"/>
              </a:rPr>
              <a:t>Lett</a:t>
            </a:r>
            <a:r>
              <a:rPr lang="cs-CZ" altLang="cs-CZ" sz="1000" dirty="0">
                <a:latin typeface="Century Gothic" panose="020B0502020202020204" pitchFamily="34" charset="0"/>
              </a:rPr>
              <a:t>. 2015, 6, 3314</a:t>
            </a:r>
            <a:endParaRPr lang="en-GB" altLang="cs-CZ" sz="1000" dirty="0">
              <a:latin typeface="Century Gothic" panose="020B0502020202020204" pitchFamily="34" charset="0"/>
              <a:ea typeface="SimSun" panose="02010600030101010101" pitchFamily="2" charset="-122"/>
            </a:endParaRPr>
          </a:p>
        </p:txBody>
      </p:sp>
      <p:sp>
        <p:nvSpPr>
          <p:cNvPr id="33" name="TextovéPole 32"/>
          <p:cNvSpPr txBox="1"/>
          <p:nvPr/>
        </p:nvSpPr>
        <p:spPr>
          <a:xfrm>
            <a:off x="4077925" y="132473"/>
            <a:ext cx="3629520" cy="707886"/>
          </a:xfrm>
          <a:prstGeom prst="rect">
            <a:avLst/>
          </a:prstGeom>
          <a:noFill/>
        </p:spPr>
        <p:txBody>
          <a:bodyPr wrap="none" rtlCol="0">
            <a:spAutoFit/>
          </a:bodyPr>
          <a:lstStyle/>
          <a:p>
            <a:r>
              <a:rPr lang="en-US" sz="2000" dirty="0" smtClean="0"/>
              <a:t>Determination of structure and</a:t>
            </a:r>
          </a:p>
          <a:p>
            <a:r>
              <a:rPr lang="en-US" sz="2000" dirty="0" err="1" smtClean="0"/>
              <a:t>comformation</a:t>
            </a:r>
            <a:endParaRPr lang="en-US" sz="2000" dirty="0" smtClean="0"/>
          </a:p>
        </p:txBody>
      </p:sp>
    </p:spTree>
    <p:extLst>
      <p:ext uri="{BB962C8B-B14F-4D97-AF65-F5344CB8AC3E}">
        <p14:creationId xmlns:p14="http://schemas.microsoft.com/office/powerpoint/2010/main" val="2886972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Obrázek 40"/>
          <p:cNvPicPr/>
          <p:nvPr/>
        </p:nvPicPr>
        <p:blipFill>
          <a:blip r:embed="rId2" cstate="print">
            <a:extLst>
              <a:ext uri="{28A0092B-C50C-407E-A947-70E740481C1C}">
                <a14:useLocalDpi xmlns:a14="http://schemas.microsoft.com/office/drawing/2010/main" val="0"/>
              </a:ext>
            </a:extLst>
          </a:blip>
          <a:stretch>
            <a:fillRect/>
          </a:stretch>
        </p:blipFill>
        <p:spPr>
          <a:xfrm>
            <a:off x="6362312" y="781463"/>
            <a:ext cx="2658679" cy="2497190"/>
          </a:xfrm>
          <a:prstGeom prst="rect">
            <a:avLst/>
          </a:prstGeom>
        </p:spPr>
      </p:pic>
      <p:sp>
        <p:nvSpPr>
          <p:cNvPr id="26" name="Google Shape;473;p37"/>
          <p:cNvSpPr txBox="1"/>
          <p:nvPr/>
        </p:nvSpPr>
        <p:spPr>
          <a:xfrm>
            <a:off x="102904" y="109498"/>
            <a:ext cx="3975021" cy="573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smtClean="0">
                <a:solidFill>
                  <a:schemeClr val="dk1"/>
                </a:solidFill>
                <a:latin typeface="Inter ExtraBold"/>
                <a:ea typeface="Inter ExtraBold"/>
                <a:cs typeface="Inter ExtraBold"/>
                <a:sym typeface="Inter ExtraBold"/>
              </a:rPr>
              <a:t>Raman optical activity</a:t>
            </a:r>
            <a:endParaRPr lang="en-US" sz="2400" dirty="0">
              <a:solidFill>
                <a:schemeClr val="dk1"/>
              </a:solidFill>
              <a:latin typeface="Inter ExtraBold"/>
              <a:ea typeface="Inter ExtraBold"/>
              <a:cs typeface="Inter ExtraBold"/>
              <a:sym typeface="Inter ExtraBold"/>
            </a:endParaRPr>
          </a:p>
        </p:txBody>
      </p:sp>
      <p:sp>
        <p:nvSpPr>
          <p:cNvPr id="2" name="TextovéPole 1"/>
          <p:cNvSpPr txBox="1"/>
          <p:nvPr/>
        </p:nvSpPr>
        <p:spPr>
          <a:xfrm>
            <a:off x="4309387" y="226081"/>
            <a:ext cx="4899098" cy="707886"/>
          </a:xfrm>
          <a:prstGeom prst="rect">
            <a:avLst/>
          </a:prstGeom>
          <a:noFill/>
        </p:spPr>
        <p:txBody>
          <a:bodyPr wrap="none" rtlCol="0">
            <a:spAutoFit/>
          </a:bodyPr>
          <a:lstStyle/>
          <a:p>
            <a:r>
              <a:rPr lang="en-US" sz="2000" dirty="0" smtClean="0"/>
              <a:t>Determination of </a:t>
            </a:r>
            <a:r>
              <a:rPr lang="en-US" sz="2000" b="1" dirty="0" smtClean="0"/>
              <a:t>absolute configuration</a:t>
            </a:r>
          </a:p>
          <a:p>
            <a:r>
              <a:rPr lang="en-US" sz="2000" dirty="0" smtClean="0"/>
              <a:t>and </a:t>
            </a:r>
            <a:r>
              <a:rPr lang="en-US" sz="2000" b="1" dirty="0" smtClean="0"/>
              <a:t>enantiomeric excess</a:t>
            </a:r>
          </a:p>
        </p:txBody>
      </p:sp>
      <p:pic>
        <p:nvPicPr>
          <p:cNvPr id="31" name="Obrázek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443" y="935774"/>
            <a:ext cx="1200150" cy="940117"/>
          </a:xfrm>
          <a:prstGeom prst="rect">
            <a:avLst/>
          </a:prstGeom>
        </p:spPr>
      </p:pic>
      <p:pic>
        <p:nvPicPr>
          <p:cNvPr id="32" name="Obrázek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682" y="951775"/>
            <a:ext cx="1200150" cy="908114"/>
          </a:xfrm>
          <a:prstGeom prst="rect">
            <a:avLst/>
          </a:prstGeom>
        </p:spPr>
      </p:pic>
      <p:sp>
        <p:nvSpPr>
          <p:cNvPr id="33" name="TextovéPole 32"/>
          <p:cNvSpPr txBox="1">
            <a:spLocks noChangeAspect="1"/>
          </p:cNvSpPr>
          <p:nvPr/>
        </p:nvSpPr>
        <p:spPr>
          <a:xfrm>
            <a:off x="0" y="1967271"/>
            <a:ext cx="2246128" cy="461665"/>
          </a:xfrm>
          <a:prstGeom prst="rect">
            <a:avLst/>
          </a:prstGeom>
          <a:noFill/>
        </p:spPr>
        <p:txBody>
          <a:bodyPr wrap="none" rtlCol="0">
            <a:spAutoFit/>
          </a:bodyPr>
          <a:lstStyle/>
          <a:p>
            <a:r>
              <a:rPr lang="cs-CZ" sz="1200" dirty="0" err="1"/>
              <a:t>Dextropropoxyphene</a:t>
            </a:r>
            <a:r>
              <a:rPr lang="cs-CZ" sz="1200" dirty="0"/>
              <a:t> (</a:t>
            </a:r>
            <a:r>
              <a:rPr lang="cs-CZ" sz="1200" dirty="0" err="1" smtClean="0"/>
              <a:t>Darvon</a:t>
            </a:r>
            <a:r>
              <a:rPr lang="cs-CZ" sz="1200" dirty="0" smtClean="0"/>
              <a:t>)</a:t>
            </a:r>
          </a:p>
          <a:p>
            <a:r>
              <a:rPr lang="cs-CZ" sz="1200" dirty="0" smtClean="0"/>
              <a:t>- </a:t>
            </a:r>
            <a:r>
              <a:rPr lang="en-US" sz="1200" dirty="0" smtClean="0"/>
              <a:t>painkiller</a:t>
            </a:r>
            <a:endParaRPr lang="cs-CZ" sz="1200" dirty="0"/>
          </a:p>
        </p:txBody>
      </p:sp>
      <p:sp>
        <p:nvSpPr>
          <p:cNvPr id="34" name="TextovéPole 33"/>
          <p:cNvSpPr txBox="1">
            <a:spLocks noChangeAspect="1"/>
          </p:cNvSpPr>
          <p:nvPr/>
        </p:nvSpPr>
        <p:spPr>
          <a:xfrm>
            <a:off x="2233909" y="1951269"/>
            <a:ext cx="2125903" cy="461665"/>
          </a:xfrm>
          <a:prstGeom prst="rect">
            <a:avLst/>
          </a:prstGeom>
          <a:noFill/>
        </p:spPr>
        <p:txBody>
          <a:bodyPr wrap="none" rtlCol="0">
            <a:spAutoFit/>
          </a:bodyPr>
          <a:lstStyle/>
          <a:p>
            <a:r>
              <a:rPr lang="cs-CZ" sz="1200" dirty="0" err="1" smtClean="0"/>
              <a:t>Levopropoxyphene</a:t>
            </a:r>
            <a:r>
              <a:rPr lang="cs-CZ" sz="1200" dirty="0" smtClean="0"/>
              <a:t> (</a:t>
            </a:r>
            <a:r>
              <a:rPr lang="cs-CZ" sz="1200" dirty="0" err="1" smtClean="0"/>
              <a:t>Novrad</a:t>
            </a:r>
            <a:r>
              <a:rPr lang="cs-CZ" sz="1200" dirty="0" smtClean="0"/>
              <a:t>)</a:t>
            </a:r>
          </a:p>
          <a:p>
            <a:r>
              <a:rPr lang="cs-CZ" sz="1200" dirty="0" smtClean="0"/>
              <a:t>- </a:t>
            </a:r>
            <a:r>
              <a:rPr lang="en-US" sz="1200" dirty="0" smtClean="0"/>
              <a:t>cough suppressant</a:t>
            </a:r>
            <a:endParaRPr lang="cs-CZ" sz="1200" dirty="0"/>
          </a:p>
        </p:txBody>
      </p:sp>
      <p:pic>
        <p:nvPicPr>
          <p:cNvPr id="35" name="Obrázek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04" y="2602568"/>
            <a:ext cx="3373755" cy="920706"/>
          </a:xfrm>
          <a:prstGeom prst="rect">
            <a:avLst/>
          </a:prstGeom>
        </p:spPr>
      </p:pic>
      <p:pic>
        <p:nvPicPr>
          <p:cNvPr id="37" name="Obrázek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762" y="4269627"/>
            <a:ext cx="516777" cy="516777"/>
          </a:xfrm>
          <a:prstGeom prst="rect">
            <a:avLst/>
          </a:prstGeom>
        </p:spPr>
      </p:pic>
      <p:sp>
        <p:nvSpPr>
          <p:cNvPr id="39" name="TextovéPole 38"/>
          <p:cNvSpPr txBox="1"/>
          <p:nvPr/>
        </p:nvSpPr>
        <p:spPr>
          <a:xfrm>
            <a:off x="0" y="3623296"/>
            <a:ext cx="1377300" cy="646331"/>
          </a:xfrm>
          <a:prstGeom prst="rect">
            <a:avLst/>
          </a:prstGeom>
          <a:noFill/>
        </p:spPr>
        <p:txBody>
          <a:bodyPr wrap="none" rtlCol="0">
            <a:spAutoFit/>
          </a:bodyPr>
          <a:lstStyle/>
          <a:p>
            <a:r>
              <a:rPr lang="cs-CZ" sz="1200" dirty="0" smtClean="0"/>
              <a:t>S-(-)-Thalidomide</a:t>
            </a:r>
          </a:p>
          <a:p>
            <a:pPr marL="285750" indent="-285750">
              <a:buFontTx/>
              <a:buChar char="-"/>
            </a:pPr>
            <a:r>
              <a:rPr lang="cs-CZ" sz="1200" dirty="0" smtClean="0"/>
              <a:t>teratogen</a:t>
            </a:r>
          </a:p>
          <a:p>
            <a:pPr marL="285750" indent="-285750">
              <a:buFontTx/>
              <a:buChar char="-"/>
            </a:pPr>
            <a:r>
              <a:rPr lang="en-US" sz="1200" dirty="0" smtClean="0"/>
              <a:t>c</a:t>
            </a:r>
            <a:r>
              <a:rPr lang="cs-CZ" sz="1200" dirty="0" err="1" smtClean="0"/>
              <a:t>arcinogen</a:t>
            </a:r>
            <a:endParaRPr lang="cs-CZ" sz="1200" dirty="0"/>
          </a:p>
        </p:txBody>
      </p:sp>
      <p:sp>
        <p:nvSpPr>
          <p:cNvPr id="40" name="TextovéPole 39"/>
          <p:cNvSpPr txBox="1"/>
          <p:nvPr/>
        </p:nvSpPr>
        <p:spPr>
          <a:xfrm>
            <a:off x="1890588" y="3623295"/>
            <a:ext cx="1454244" cy="646331"/>
          </a:xfrm>
          <a:prstGeom prst="rect">
            <a:avLst/>
          </a:prstGeom>
          <a:noFill/>
        </p:spPr>
        <p:txBody>
          <a:bodyPr wrap="none" rtlCol="0">
            <a:spAutoFit/>
          </a:bodyPr>
          <a:lstStyle/>
          <a:p>
            <a:r>
              <a:rPr lang="cs-CZ" sz="1200" dirty="0" smtClean="0"/>
              <a:t>R-(+)-Thalidomide</a:t>
            </a:r>
          </a:p>
          <a:p>
            <a:pPr marL="285750" indent="-285750">
              <a:buFontTx/>
              <a:buChar char="-"/>
            </a:pPr>
            <a:r>
              <a:rPr lang="en-US" sz="1200" dirty="0" smtClean="0"/>
              <a:t>soporific</a:t>
            </a:r>
            <a:endParaRPr lang="cs-CZ" sz="1200" dirty="0" smtClean="0"/>
          </a:p>
          <a:p>
            <a:pPr marL="285750" indent="-285750">
              <a:buFontTx/>
              <a:buChar char="-"/>
            </a:pPr>
            <a:r>
              <a:rPr lang="cs-CZ" sz="1200" dirty="0" err="1" smtClean="0"/>
              <a:t>hypnoti</a:t>
            </a:r>
            <a:r>
              <a:rPr lang="en-US" sz="1200" dirty="0" smtClean="0"/>
              <a:t>c</a:t>
            </a:r>
            <a:endParaRPr lang="cs-CZ" sz="1200" dirty="0"/>
          </a:p>
        </p:txBody>
      </p:sp>
      <p:sp>
        <p:nvSpPr>
          <p:cNvPr id="42" name="TextovéPole 41"/>
          <p:cNvSpPr txBox="1"/>
          <p:nvPr/>
        </p:nvSpPr>
        <p:spPr>
          <a:xfrm>
            <a:off x="6631497" y="3484796"/>
            <a:ext cx="2258380" cy="1169551"/>
          </a:xfrm>
          <a:prstGeom prst="rect">
            <a:avLst/>
          </a:prstGeom>
          <a:noFill/>
        </p:spPr>
        <p:txBody>
          <a:bodyPr wrap="square" rtlCol="0">
            <a:spAutoFit/>
          </a:bodyPr>
          <a:lstStyle/>
          <a:p>
            <a:pPr marL="285750" indent="-285750">
              <a:buFontTx/>
              <a:buChar char="-"/>
            </a:pPr>
            <a:r>
              <a:rPr lang="en-US" sz="1200" dirty="0" smtClean="0"/>
              <a:t>accuracy of determination of </a:t>
            </a:r>
            <a:r>
              <a:rPr lang="en-US" sz="1200" dirty="0" err="1" smtClean="0"/>
              <a:t>ee</a:t>
            </a:r>
            <a:r>
              <a:rPr lang="en-US" sz="1200" dirty="0" smtClean="0"/>
              <a:t> &lt; </a:t>
            </a:r>
            <a:r>
              <a:rPr lang="en-US" sz="1200" dirty="0" smtClean="0"/>
              <a:t>0,</a:t>
            </a:r>
            <a:r>
              <a:rPr lang="cs-CZ" sz="1200" dirty="0" smtClean="0"/>
              <a:t>05</a:t>
            </a:r>
            <a:r>
              <a:rPr lang="en-US" sz="1200" dirty="0" smtClean="0"/>
              <a:t> %</a:t>
            </a:r>
          </a:p>
          <a:p>
            <a:pPr marL="285750" indent="-285750">
              <a:buFontTx/>
              <a:buChar char="-"/>
            </a:pPr>
            <a:endParaRPr lang="en-US" sz="1200" dirty="0" smtClean="0"/>
          </a:p>
          <a:p>
            <a:pPr marL="285750" indent="-285750">
              <a:buFontTx/>
              <a:buChar char="-"/>
            </a:pPr>
            <a:endParaRPr lang="en-US" sz="1200" dirty="0"/>
          </a:p>
          <a:p>
            <a:pPr marL="285750" indent="-285750">
              <a:buFontTx/>
              <a:buChar char="-"/>
            </a:pPr>
            <a:endParaRPr lang="en-US" sz="1200" dirty="0"/>
          </a:p>
          <a:p>
            <a:r>
              <a:rPr lang="cs-CZ" sz="1000" dirty="0" smtClean="0"/>
              <a:t>P</a:t>
            </a:r>
            <a:r>
              <a:rPr lang="cs-CZ" sz="1000" dirty="0" smtClean="0"/>
              <a:t>. Michal, </a:t>
            </a:r>
            <a:r>
              <a:rPr lang="cs-CZ" sz="1000" dirty="0" err="1" smtClean="0"/>
              <a:t>Symmetry</a:t>
            </a:r>
            <a:r>
              <a:rPr lang="cs-CZ" sz="1000" dirty="0" smtClean="0"/>
              <a:t>, 2022, 14, 990</a:t>
            </a:r>
            <a:endParaRPr lang="cs-CZ" sz="1000" dirty="0"/>
          </a:p>
        </p:txBody>
      </p:sp>
      <p:pic>
        <p:nvPicPr>
          <p:cNvPr id="43" name="Obrázek 42">
            <a:extLst>
              <a:ext uri="{FF2B5EF4-FFF2-40B4-BE49-F238E27FC236}">
                <a16:creationId xmlns:a16="http://schemas.microsoft.com/office/drawing/2014/main" id="{B8FEA3D2-D3F4-4B18-8A81-50F5C71419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50570" y="3145499"/>
            <a:ext cx="2628900" cy="1778867"/>
          </a:xfrm>
          <a:prstGeom prst="rect">
            <a:avLst/>
          </a:prstGeom>
        </p:spPr>
      </p:pic>
      <p:pic>
        <p:nvPicPr>
          <p:cNvPr id="44" name="Obrázek 43" descr="Obsah obrázku objekt v exteriéru&#10;&#10;Popis byl vytvořen automaticky">
            <a:extLst>
              <a:ext uri="{FF2B5EF4-FFF2-40B4-BE49-F238E27FC236}">
                <a16:creationId xmlns:a16="http://schemas.microsoft.com/office/drawing/2014/main" id="{5C8B3CB3-9397-4660-92C9-558D2EFEAB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2890">
            <a:off x="4823251" y="1492632"/>
            <a:ext cx="1236789" cy="1026180"/>
          </a:xfrm>
          <a:prstGeom prst="rect">
            <a:avLst/>
          </a:prstGeom>
        </p:spPr>
      </p:pic>
    </p:spTree>
    <p:extLst>
      <p:ext uri="{BB962C8B-B14F-4D97-AF65-F5344CB8AC3E}">
        <p14:creationId xmlns:p14="http://schemas.microsoft.com/office/powerpoint/2010/main" val="2180628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Obrázek 48"/>
          <p:cNvPicPr>
            <a:picLocks noChangeAspect="1"/>
          </p:cNvPicPr>
          <p:nvPr/>
        </p:nvPicPr>
        <p:blipFill>
          <a:blip r:embed="rId2"/>
          <a:stretch>
            <a:fillRect/>
          </a:stretch>
        </p:blipFill>
        <p:spPr>
          <a:xfrm>
            <a:off x="4214854" y="927229"/>
            <a:ext cx="3464066" cy="2552459"/>
          </a:xfrm>
          <a:prstGeom prst="rect">
            <a:avLst/>
          </a:prstGeom>
        </p:spPr>
      </p:pic>
      <p:sp>
        <p:nvSpPr>
          <p:cNvPr id="26" name="Google Shape;473;p37"/>
          <p:cNvSpPr txBox="1"/>
          <p:nvPr/>
        </p:nvSpPr>
        <p:spPr>
          <a:xfrm>
            <a:off x="102904" y="109498"/>
            <a:ext cx="3975021" cy="573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smtClean="0">
                <a:solidFill>
                  <a:schemeClr val="dk1"/>
                </a:solidFill>
                <a:latin typeface="Inter ExtraBold"/>
                <a:ea typeface="Inter ExtraBold"/>
                <a:cs typeface="Inter ExtraBold"/>
                <a:sym typeface="Inter ExtraBold"/>
              </a:rPr>
              <a:t>Raman optical activity</a:t>
            </a:r>
            <a:endParaRPr lang="en-US" sz="2400" dirty="0">
              <a:solidFill>
                <a:schemeClr val="dk1"/>
              </a:solidFill>
              <a:latin typeface="Inter ExtraBold"/>
              <a:ea typeface="Inter ExtraBold"/>
              <a:cs typeface="Inter ExtraBold"/>
              <a:sym typeface="Inter ExtraBold"/>
            </a:endParaRPr>
          </a:p>
        </p:txBody>
      </p:sp>
      <p:sp>
        <p:nvSpPr>
          <p:cNvPr id="2" name="TextovéPole 1"/>
          <p:cNvSpPr txBox="1"/>
          <p:nvPr/>
        </p:nvSpPr>
        <p:spPr>
          <a:xfrm>
            <a:off x="4309387" y="226081"/>
            <a:ext cx="3736920" cy="400110"/>
          </a:xfrm>
          <a:prstGeom prst="rect">
            <a:avLst/>
          </a:prstGeom>
          <a:noFill/>
        </p:spPr>
        <p:txBody>
          <a:bodyPr wrap="none" rtlCol="0">
            <a:spAutoFit/>
          </a:bodyPr>
          <a:lstStyle/>
          <a:p>
            <a:r>
              <a:rPr lang="en-US" sz="2000" dirty="0" smtClean="0"/>
              <a:t>Clinical diagnostics of diseases</a:t>
            </a:r>
          </a:p>
        </p:txBody>
      </p:sp>
      <p:sp>
        <p:nvSpPr>
          <p:cNvPr id="45" name="Obdélník 44"/>
          <p:cNvSpPr/>
          <p:nvPr/>
        </p:nvSpPr>
        <p:spPr>
          <a:xfrm>
            <a:off x="0" y="4341555"/>
            <a:ext cx="9022565" cy="784830"/>
          </a:xfrm>
          <a:prstGeom prst="rect">
            <a:avLst/>
          </a:prstGeom>
        </p:spPr>
        <p:txBody>
          <a:bodyPr wrap="square">
            <a:spAutoFit/>
          </a:bodyPr>
          <a:lstStyle/>
          <a:p>
            <a:r>
              <a:rPr lang="en-US" sz="900" dirty="0" smtClean="0">
                <a:latin typeface="Museo 100" panose="02000000000000000000" pitchFamily="50" charset="-18"/>
              </a:rPr>
              <a:t>1</a:t>
            </a:r>
            <a:r>
              <a:rPr lang="en-US" sz="900" dirty="0">
                <a:latin typeface="Museo 100" panose="02000000000000000000" pitchFamily="50" charset="-18"/>
              </a:rPr>
              <a:t>. </a:t>
            </a:r>
            <a:r>
              <a:rPr lang="en-US" sz="900" dirty="0" err="1">
                <a:latin typeface="Museo 100" panose="02000000000000000000" pitchFamily="50" charset="-18"/>
              </a:rPr>
              <a:t>Setnička</a:t>
            </a:r>
            <a:r>
              <a:rPr lang="en-US" sz="900" dirty="0">
                <a:latin typeface="Museo 100" panose="02000000000000000000" pitchFamily="50" charset="-18"/>
              </a:rPr>
              <a:t>, V. and L. </a:t>
            </a:r>
            <a:r>
              <a:rPr lang="en-US" sz="900" dirty="0" err="1">
                <a:latin typeface="Museo 100" panose="02000000000000000000" pitchFamily="50" charset="-18"/>
              </a:rPr>
              <a:t>Habartová</a:t>
            </a:r>
            <a:r>
              <a:rPr lang="en-US" sz="900" dirty="0">
                <a:latin typeface="Museo 100" panose="02000000000000000000" pitchFamily="50" charset="-18"/>
              </a:rPr>
              <a:t>, </a:t>
            </a:r>
            <a:r>
              <a:rPr lang="en-US" sz="900" dirty="0" err="1">
                <a:latin typeface="Museo 100" panose="02000000000000000000" pitchFamily="50" charset="-18"/>
              </a:rPr>
              <a:t>Chiroptical</a:t>
            </a:r>
            <a:r>
              <a:rPr lang="en-US" sz="900" dirty="0">
                <a:latin typeface="Museo 100" panose="02000000000000000000" pitchFamily="50" charset="-18"/>
              </a:rPr>
              <a:t> Spectroscopy of </a:t>
            </a:r>
            <a:r>
              <a:rPr lang="en-US" sz="900" dirty="0" err="1">
                <a:latin typeface="Museo 100" panose="02000000000000000000" pitchFamily="50" charset="-18"/>
              </a:rPr>
              <a:t>Biofluids</a:t>
            </a:r>
            <a:r>
              <a:rPr lang="en-US" sz="900" dirty="0">
                <a:latin typeface="Museo 100" panose="02000000000000000000" pitchFamily="50" charset="-18"/>
              </a:rPr>
              <a:t>, in Chiral Analysis, P.A. </a:t>
            </a:r>
            <a:r>
              <a:rPr lang="en-US" sz="900" dirty="0" err="1">
                <a:latin typeface="Museo 100" panose="02000000000000000000" pitchFamily="50" charset="-18"/>
              </a:rPr>
              <a:t>Polavarapu</a:t>
            </a:r>
            <a:r>
              <a:rPr lang="en-US" sz="900" dirty="0">
                <a:latin typeface="Museo 100" panose="02000000000000000000" pitchFamily="50" charset="-18"/>
              </a:rPr>
              <a:t>, Editor. 2018. p. 429-465.</a:t>
            </a:r>
          </a:p>
          <a:p>
            <a:r>
              <a:rPr lang="en-US" sz="900" dirty="0">
                <a:latin typeface="Museo 100" panose="02000000000000000000" pitchFamily="50" charset="-18"/>
              </a:rPr>
              <a:t>2. </a:t>
            </a:r>
            <a:r>
              <a:rPr lang="en-US" sz="900" dirty="0" err="1">
                <a:latin typeface="Museo 100" panose="02000000000000000000" pitchFamily="50" charset="-18"/>
              </a:rPr>
              <a:t>Habartová</a:t>
            </a:r>
            <a:r>
              <a:rPr lang="en-US" sz="900" dirty="0">
                <a:latin typeface="Museo 100" panose="02000000000000000000" pitchFamily="50" charset="-18"/>
              </a:rPr>
              <a:t>, L., et al., </a:t>
            </a:r>
            <a:r>
              <a:rPr lang="en-US" sz="900" dirty="0" err="1">
                <a:latin typeface="Museo 100" panose="02000000000000000000" pitchFamily="50" charset="-18"/>
              </a:rPr>
              <a:t>Chiroptical</a:t>
            </a:r>
            <a:r>
              <a:rPr lang="en-US" sz="900" dirty="0">
                <a:latin typeface="Museo 100" panose="02000000000000000000" pitchFamily="50" charset="-18"/>
              </a:rPr>
              <a:t> spectroscopy and metabolomics for blood‐based sensing of pancreatic cancer. Chirality, 2018. 30: p. 581-591.</a:t>
            </a:r>
          </a:p>
          <a:p>
            <a:r>
              <a:rPr lang="en-US" sz="900" dirty="0">
                <a:latin typeface="Museo 100" panose="02000000000000000000" pitchFamily="50" charset="-18"/>
              </a:rPr>
              <a:t>3. </a:t>
            </a:r>
            <a:r>
              <a:rPr lang="en-US" sz="900" dirty="0" err="1">
                <a:latin typeface="Museo 100" panose="02000000000000000000" pitchFamily="50" charset="-18"/>
              </a:rPr>
              <a:t>Habartová</a:t>
            </a:r>
            <a:r>
              <a:rPr lang="en-US" sz="900" dirty="0">
                <a:latin typeface="Museo 100" panose="02000000000000000000" pitchFamily="50" charset="-18"/>
              </a:rPr>
              <a:t>, L., et al., Blood-based molecular signature of Alzheimer's disease via spectroscopy and metabolomics. </a:t>
            </a:r>
            <a:r>
              <a:rPr lang="en-US" sz="900" dirty="0" err="1">
                <a:latin typeface="Museo 100" panose="02000000000000000000" pitchFamily="50" charset="-18"/>
              </a:rPr>
              <a:t>Clin</a:t>
            </a:r>
            <a:r>
              <a:rPr lang="en-US" sz="900" dirty="0">
                <a:latin typeface="Museo 100" panose="02000000000000000000" pitchFamily="50" charset="-18"/>
              </a:rPr>
              <a:t>. </a:t>
            </a:r>
            <a:r>
              <a:rPr lang="en-US" sz="900" dirty="0" err="1">
                <a:latin typeface="Museo 100" panose="02000000000000000000" pitchFamily="50" charset="-18"/>
              </a:rPr>
              <a:t>Biochem</a:t>
            </a:r>
            <a:r>
              <a:rPr lang="en-US" sz="900" dirty="0">
                <a:latin typeface="Museo 100" panose="02000000000000000000" pitchFamily="50" charset="-18"/>
              </a:rPr>
              <a:t>., 2019. 72: p. 58-63.</a:t>
            </a:r>
          </a:p>
          <a:p>
            <a:r>
              <a:rPr lang="en-US" sz="900" dirty="0">
                <a:latin typeface="Museo 100" panose="02000000000000000000" pitchFamily="50" charset="-18"/>
              </a:rPr>
              <a:t>4. </a:t>
            </a:r>
            <a:r>
              <a:rPr lang="en-US" sz="900" dirty="0" err="1">
                <a:latin typeface="Museo 100" panose="02000000000000000000" pitchFamily="50" charset="-18"/>
              </a:rPr>
              <a:t>Hrubešová</a:t>
            </a:r>
            <a:r>
              <a:rPr lang="en-US" sz="900" dirty="0">
                <a:latin typeface="Museo 100" panose="02000000000000000000" pitchFamily="50" charset="-18"/>
              </a:rPr>
              <a:t>, K., et al., Search for biomarkers of Alzheimer‘s disease: Recent insights, current challenges and future prospects. </a:t>
            </a:r>
            <a:r>
              <a:rPr lang="en-US" sz="900" dirty="0" err="1">
                <a:latin typeface="Museo 100" panose="02000000000000000000" pitchFamily="50" charset="-18"/>
              </a:rPr>
              <a:t>Clin</a:t>
            </a:r>
            <a:r>
              <a:rPr lang="en-US" sz="900" dirty="0">
                <a:latin typeface="Museo 100" panose="02000000000000000000" pitchFamily="50" charset="-18"/>
              </a:rPr>
              <a:t>. </a:t>
            </a:r>
            <a:r>
              <a:rPr lang="en-US" sz="900" dirty="0" err="1">
                <a:latin typeface="Museo 100" panose="02000000000000000000" pitchFamily="50" charset="-18"/>
              </a:rPr>
              <a:t>Biochem</a:t>
            </a:r>
            <a:r>
              <a:rPr lang="en-US" sz="900" dirty="0">
                <a:latin typeface="Museo 100" panose="02000000000000000000" pitchFamily="50" charset="-18"/>
              </a:rPr>
              <a:t>., 2019. 72: p. 39-51.</a:t>
            </a:r>
          </a:p>
        </p:txBody>
      </p:sp>
      <p:pic>
        <p:nvPicPr>
          <p:cNvPr id="46" name="Obrázek 45"/>
          <p:cNvPicPr>
            <a:picLocks noChangeAspect="1"/>
          </p:cNvPicPr>
          <p:nvPr/>
        </p:nvPicPr>
        <p:blipFill>
          <a:blip r:embed="rId3"/>
          <a:stretch>
            <a:fillRect/>
          </a:stretch>
        </p:blipFill>
        <p:spPr>
          <a:xfrm>
            <a:off x="102904" y="1479374"/>
            <a:ext cx="3336455" cy="2378141"/>
          </a:xfrm>
          <a:prstGeom prst="rect">
            <a:avLst/>
          </a:prstGeom>
        </p:spPr>
      </p:pic>
      <p:sp>
        <p:nvSpPr>
          <p:cNvPr id="47" name="TextovéPole 46"/>
          <p:cNvSpPr txBox="1"/>
          <p:nvPr/>
        </p:nvSpPr>
        <p:spPr>
          <a:xfrm>
            <a:off x="460488" y="731672"/>
            <a:ext cx="2978871" cy="738664"/>
          </a:xfrm>
          <a:prstGeom prst="rect">
            <a:avLst/>
          </a:prstGeom>
          <a:noFill/>
        </p:spPr>
        <p:txBody>
          <a:bodyPr wrap="square" rtlCol="0">
            <a:spAutoFit/>
          </a:bodyPr>
          <a:lstStyle/>
          <a:p>
            <a:r>
              <a:rPr lang="cs-CZ" dirty="0" smtClean="0"/>
              <a:t>ROA </a:t>
            </a:r>
            <a:r>
              <a:rPr lang="en-US" dirty="0" smtClean="0"/>
              <a:t>of blood plasma from patients with Alzheimer disease (red) and healthy controls (black)</a:t>
            </a:r>
            <a:endParaRPr lang="cs-CZ" dirty="0"/>
          </a:p>
        </p:txBody>
      </p:sp>
      <p:sp>
        <p:nvSpPr>
          <p:cNvPr id="48" name="TextovéPole 47"/>
          <p:cNvSpPr txBox="1"/>
          <p:nvPr/>
        </p:nvSpPr>
        <p:spPr>
          <a:xfrm>
            <a:off x="4214854" y="3574055"/>
            <a:ext cx="3995004" cy="523220"/>
          </a:xfrm>
          <a:prstGeom prst="rect">
            <a:avLst/>
          </a:prstGeom>
          <a:noFill/>
        </p:spPr>
        <p:txBody>
          <a:bodyPr wrap="none" rtlCol="0">
            <a:spAutoFit/>
          </a:bodyPr>
          <a:lstStyle/>
          <a:p>
            <a:pPr marL="285750" indent="-285750">
              <a:buFontTx/>
              <a:buChar char="-"/>
            </a:pPr>
            <a:r>
              <a:rPr lang="en-US" dirty="0"/>
              <a:t>distinguishing patients from healthy controls</a:t>
            </a:r>
            <a:r>
              <a:rPr lang="cs-CZ" dirty="0" smtClean="0"/>
              <a:t>:</a:t>
            </a:r>
            <a:endParaRPr lang="cs-CZ" dirty="0" smtClean="0"/>
          </a:p>
          <a:p>
            <a:r>
              <a:rPr lang="cs-CZ" dirty="0"/>
              <a:t>	</a:t>
            </a:r>
            <a:r>
              <a:rPr lang="cs-CZ" dirty="0" smtClean="0"/>
              <a:t>sensitivit</a:t>
            </a:r>
            <a:r>
              <a:rPr lang="en-US" dirty="0" smtClean="0"/>
              <a:t>y</a:t>
            </a:r>
            <a:r>
              <a:rPr lang="cs-CZ" dirty="0" smtClean="0"/>
              <a:t> </a:t>
            </a:r>
            <a:r>
              <a:rPr lang="cs-CZ" dirty="0" smtClean="0"/>
              <a:t>94%, </a:t>
            </a:r>
            <a:r>
              <a:rPr lang="cs-CZ" dirty="0" smtClean="0"/>
              <a:t>specificit</a:t>
            </a:r>
            <a:r>
              <a:rPr lang="en-US" dirty="0" smtClean="0"/>
              <a:t>y</a:t>
            </a:r>
            <a:r>
              <a:rPr lang="cs-CZ" dirty="0" smtClean="0"/>
              <a:t> </a:t>
            </a:r>
            <a:r>
              <a:rPr lang="cs-CZ" dirty="0" smtClean="0"/>
              <a:t>84%</a:t>
            </a:r>
            <a:endParaRPr lang="cs-CZ" dirty="0"/>
          </a:p>
        </p:txBody>
      </p:sp>
    </p:spTree>
    <p:extLst>
      <p:ext uri="{BB962C8B-B14F-4D97-AF65-F5344CB8AC3E}">
        <p14:creationId xmlns:p14="http://schemas.microsoft.com/office/powerpoint/2010/main" val="1404498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1156u2"/>
          <p:cNvPicPr>
            <a:picLocks noChangeAspect="1" noChangeArrowheads="1"/>
          </p:cNvPicPr>
          <p:nvPr/>
        </p:nvPicPr>
        <p:blipFill>
          <a:blip r:embed="rId2" cstate="print"/>
          <a:srcRect/>
          <a:stretch>
            <a:fillRect/>
          </a:stretch>
        </p:blipFill>
        <p:spPr bwMode="auto">
          <a:xfrm>
            <a:off x="17746" y="1638300"/>
            <a:ext cx="3845061" cy="2668728"/>
          </a:xfrm>
          <a:prstGeom prst="rect">
            <a:avLst/>
          </a:prstGeom>
          <a:noFill/>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856" y="989781"/>
            <a:ext cx="2309763" cy="2545721"/>
          </a:xfrm>
          <a:prstGeom prst="rect">
            <a:avLst/>
          </a:prstGeom>
        </p:spPr>
      </p:pic>
      <p:pic>
        <p:nvPicPr>
          <p:cNvPr id="4" name="Obrázek 3">
            <a:extLst>
              <a:ext uri="{FF2B5EF4-FFF2-40B4-BE49-F238E27FC236}">
                <a16:creationId xmlns:a16="http://schemas.microsoft.com/office/drawing/2014/main" id="{82B0846E-59F6-443A-AE15-603394F74678}"/>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6247008" y="1488994"/>
            <a:ext cx="3491847" cy="3068642"/>
          </a:xfrm>
          <a:prstGeom prst="rect">
            <a:avLst/>
          </a:prstGeom>
          <a:scene3d>
            <a:camera prst="orthographicFront">
              <a:rot lat="0" lon="0" rev="36000"/>
            </a:camera>
            <a:lightRig rig="threePt" dir="t"/>
          </a:scene3d>
        </p:spPr>
      </p:pic>
      <p:sp>
        <p:nvSpPr>
          <p:cNvPr id="5" name="TextovéPole 4">
            <a:extLst>
              <a:ext uri="{FF2B5EF4-FFF2-40B4-BE49-F238E27FC236}">
                <a16:creationId xmlns:a16="http://schemas.microsoft.com/office/drawing/2014/main" id="{59F6E047-5AC3-4C49-80CE-B40F36F3B8B8}"/>
              </a:ext>
            </a:extLst>
          </p:cNvPr>
          <p:cNvSpPr txBox="1"/>
          <p:nvPr/>
        </p:nvSpPr>
        <p:spPr>
          <a:xfrm rot="16200000">
            <a:off x="7983856" y="3743056"/>
            <a:ext cx="2043289" cy="276999"/>
          </a:xfrm>
          <a:prstGeom prst="rect">
            <a:avLst/>
          </a:prstGeom>
          <a:noFill/>
        </p:spPr>
        <p:txBody>
          <a:bodyPr wrap="square" rtlCol="0">
            <a:spAutoFit/>
          </a:bodyPr>
          <a:lstStyle/>
          <a:p>
            <a:pPr algn="ctr"/>
            <a:r>
              <a:rPr lang="en-US" sz="1200" dirty="0"/>
              <a:t>[</a:t>
            </a:r>
            <a:r>
              <a:rPr lang="cs-CZ" sz="1200" dirty="0"/>
              <a:t>Prototype </a:t>
            </a:r>
            <a:r>
              <a:rPr lang="en-US" sz="1200" dirty="0"/>
              <a:t>photo]</a:t>
            </a:r>
          </a:p>
        </p:txBody>
      </p:sp>
      <p:sp>
        <p:nvSpPr>
          <p:cNvPr id="6" name="Google Shape;473;p37"/>
          <p:cNvSpPr txBox="1"/>
          <p:nvPr/>
        </p:nvSpPr>
        <p:spPr>
          <a:xfrm>
            <a:off x="102904" y="109498"/>
            <a:ext cx="3975021" cy="573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smtClean="0">
                <a:solidFill>
                  <a:schemeClr val="dk1"/>
                </a:solidFill>
                <a:latin typeface="Inter ExtraBold"/>
                <a:ea typeface="Inter ExtraBold"/>
                <a:cs typeface="Inter ExtraBold"/>
                <a:sym typeface="Inter ExtraBold"/>
              </a:rPr>
              <a:t>Raman optical activity</a:t>
            </a:r>
            <a:endParaRPr lang="en-US" sz="2400" dirty="0">
              <a:solidFill>
                <a:schemeClr val="dk1"/>
              </a:solidFill>
              <a:latin typeface="Inter ExtraBold"/>
              <a:ea typeface="Inter ExtraBold"/>
              <a:cs typeface="Inter ExtraBold"/>
              <a:sym typeface="Inter ExtraBold"/>
            </a:endParaRPr>
          </a:p>
        </p:txBody>
      </p:sp>
      <p:pic>
        <p:nvPicPr>
          <p:cNvPr id="7" name="Picture 7"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3445" y="192036"/>
            <a:ext cx="1410163" cy="408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eopta-logo-bla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2553" y="254321"/>
            <a:ext cx="1027966" cy="36614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3B0ED01E-FDF3-4B4E-B5D7-8D571524DB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4963" y="-12165"/>
            <a:ext cx="1896614" cy="996872"/>
          </a:xfrm>
          <a:prstGeom prst="rect">
            <a:avLst/>
          </a:prstGeom>
        </p:spPr>
      </p:pic>
      <p:graphicFrame>
        <p:nvGraphicFramePr>
          <p:cNvPr id="12" name="Tabulka 11"/>
          <p:cNvGraphicFramePr>
            <a:graphicFrameLocks noGrp="1" noChangeAspect="1"/>
          </p:cNvGraphicFramePr>
          <p:nvPr>
            <p:extLst>
              <p:ext uri="{D42A27DB-BD31-4B8C-83A1-F6EECF244321}">
                <p14:modId xmlns:p14="http://schemas.microsoft.com/office/powerpoint/2010/main" val="176683542"/>
              </p:ext>
            </p:extLst>
          </p:nvPr>
        </p:nvGraphicFramePr>
        <p:xfrm>
          <a:off x="3981449" y="3924874"/>
          <a:ext cx="3298709" cy="1096209"/>
        </p:xfrm>
        <a:graphic>
          <a:graphicData uri="http://schemas.openxmlformats.org/drawingml/2006/table">
            <a:tbl>
              <a:tblPr firstRow="1" firstCol="1" bandRow="1">
                <a:tableStyleId>{D113A9D2-9D6B-4929-AA2D-F23B5EE8CBE7}</a:tableStyleId>
              </a:tblPr>
              <a:tblGrid>
                <a:gridCol w="1651334">
                  <a:extLst>
                    <a:ext uri="{9D8B030D-6E8A-4147-A177-3AD203B41FA5}">
                      <a16:colId xmlns:a16="http://schemas.microsoft.com/office/drawing/2014/main" val="2357459651"/>
                    </a:ext>
                  </a:extLst>
                </a:gridCol>
                <a:gridCol w="1647375">
                  <a:extLst>
                    <a:ext uri="{9D8B030D-6E8A-4147-A177-3AD203B41FA5}">
                      <a16:colId xmlns:a16="http://schemas.microsoft.com/office/drawing/2014/main" val="24239740"/>
                    </a:ext>
                  </a:extLst>
                </a:gridCol>
              </a:tblGrid>
              <a:tr h="200382">
                <a:tc>
                  <a:txBody>
                    <a:bodyPr/>
                    <a:lstStyle/>
                    <a:p>
                      <a:pPr algn="r">
                        <a:lnSpc>
                          <a:spcPct val="120000"/>
                        </a:lnSpc>
                        <a:spcAft>
                          <a:spcPts val="0"/>
                        </a:spcAft>
                      </a:pPr>
                      <a:r>
                        <a:rPr lang="en-US" sz="800" dirty="0">
                          <a:effectLst/>
                        </a:rPr>
                        <a:t>Excitation wavelength</a:t>
                      </a:r>
                      <a:endParaRPr lang="cs-CZ" sz="800" b="0" dirty="0">
                        <a:solidFill>
                          <a:schemeClr val="tx1"/>
                        </a:solidFill>
                        <a:effectLst/>
                        <a:latin typeface="Calibri" panose="020F0502020204030204" pitchFamily="34" charset="0"/>
                        <a:ea typeface="Times New Roman" panose="02020603050405020304" pitchFamily="18" charset="0"/>
                        <a:cs typeface="Minion Pro"/>
                      </a:endParaRPr>
                    </a:p>
                  </a:txBody>
                  <a:tcPr marL="59282" marR="1440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0000"/>
                        </a:lnSpc>
                        <a:spcAft>
                          <a:spcPts val="0"/>
                        </a:spcAft>
                      </a:pPr>
                      <a:r>
                        <a:rPr lang="en-US" sz="800" dirty="0">
                          <a:effectLst/>
                        </a:rPr>
                        <a:t>532 nm</a:t>
                      </a:r>
                      <a:endParaRPr lang="cs-CZ" sz="800" b="0" dirty="0">
                        <a:solidFill>
                          <a:schemeClr val="tx1"/>
                        </a:solidFill>
                        <a:effectLst/>
                        <a:latin typeface="Calibri" panose="020F0502020204030204" pitchFamily="34" charset="0"/>
                        <a:ea typeface="Times New Roman" panose="02020603050405020304" pitchFamily="18" charset="0"/>
                        <a:cs typeface="Minion Pro"/>
                      </a:endParaRPr>
                    </a:p>
                  </a:txBody>
                  <a:tcPr marL="59282" marR="5928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4592806"/>
                  </a:ext>
                </a:extLst>
              </a:tr>
              <a:tr h="147548">
                <a:tc>
                  <a:txBody>
                    <a:bodyPr/>
                    <a:lstStyle/>
                    <a:p>
                      <a:pPr algn="r">
                        <a:lnSpc>
                          <a:spcPct val="120000"/>
                        </a:lnSpc>
                        <a:spcAft>
                          <a:spcPts val="0"/>
                        </a:spcAft>
                      </a:pPr>
                      <a:r>
                        <a:rPr lang="en-US" sz="800" dirty="0">
                          <a:effectLst/>
                        </a:rPr>
                        <a:t>Laser power at sample</a:t>
                      </a:r>
                      <a:endParaRPr lang="cs-CZ" sz="800" b="0" dirty="0">
                        <a:solidFill>
                          <a:schemeClr val="tx1"/>
                        </a:solidFill>
                        <a:effectLst/>
                        <a:latin typeface="Calibri" panose="020F0502020204030204" pitchFamily="34" charset="0"/>
                        <a:ea typeface="Times New Roman" panose="02020603050405020304" pitchFamily="18" charset="0"/>
                        <a:cs typeface="Minion Pro"/>
                      </a:endParaRPr>
                    </a:p>
                  </a:txBody>
                  <a:tcPr marL="59282" marR="1440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0000"/>
                        </a:lnSpc>
                        <a:spcAft>
                          <a:spcPts val="0"/>
                        </a:spcAft>
                      </a:pPr>
                      <a:r>
                        <a:rPr lang="en-US" sz="800" b="1" dirty="0">
                          <a:effectLst/>
                        </a:rPr>
                        <a:t>&lt; 1.5 W</a:t>
                      </a:r>
                      <a:endParaRPr lang="cs-CZ" sz="800" b="1" dirty="0">
                        <a:solidFill>
                          <a:schemeClr val="tx1"/>
                        </a:solidFill>
                        <a:effectLst/>
                        <a:latin typeface="Calibri" panose="020F0502020204030204" pitchFamily="34" charset="0"/>
                        <a:ea typeface="Times New Roman" panose="02020603050405020304" pitchFamily="18" charset="0"/>
                        <a:cs typeface="Minion Pro"/>
                      </a:endParaRPr>
                    </a:p>
                  </a:txBody>
                  <a:tcPr marL="59282" marR="5928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05848338"/>
                  </a:ext>
                </a:extLst>
              </a:tr>
              <a:tr h="147548">
                <a:tc>
                  <a:txBody>
                    <a:bodyPr/>
                    <a:lstStyle/>
                    <a:p>
                      <a:pPr algn="r">
                        <a:lnSpc>
                          <a:spcPct val="120000"/>
                        </a:lnSpc>
                        <a:spcAft>
                          <a:spcPts val="0"/>
                        </a:spcAft>
                      </a:pPr>
                      <a:r>
                        <a:rPr lang="en-US" sz="800" dirty="0">
                          <a:effectLst/>
                        </a:rPr>
                        <a:t>Spectral range</a:t>
                      </a:r>
                      <a:endParaRPr lang="cs-CZ" sz="800" b="0" dirty="0">
                        <a:solidFill>
                          <a:schemeClr val="tx1"/>
                        </a:solidFill>
                        <a:effectLst/>
                        <a:latin typeface="Calibri" panose="020F0502020204030204" pitchFamily="34" charset="0"/>
                        <a:ea typeface="Times New Roman" panose="02020603050405020304" pitchFamily="18" charset="0"/>
                        <a:cs typeface="Minion Pro"/>
                      </a:endParaRPr>
                    </a:p>
                  </a:txBody>
                  <a:tcPr marL="59282" marR="1440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0000"/>
                        </a:lnSpc>
                        <a:spcAft>
                          <a:spcPts val="0"/>
                        </a:spcAft>
                      </a:pPr>
                      <a:r>
                        <a:rPr lang="en-US" sz="800" b="1" dirty="0">
                          <a:effectLst/>
                        </a:rPr>
                        <a:t>50 – 4500 cm</a:t>
                      </a:r>
                      <a:r>
                        <a:rPr lang="en-US" sz="800" b="1" baseline="30000" dirty="0">
                          <a:effectLst/>
                        </a:rPr>
                        <a:t>-1</a:t>
                      </a:r>
                      <a:endParaRPr lang="cs-CZ" sz="800" b="1" dirty="0">
                        <a:solidFill>
                          <a:schemeClr val="tx1"/>
                        </a:solidFill>
                        <a:effectLst/>
                        <a:latin typeface="Calibri" panose="020F0502020204030204" pitchFamily="34" charset="0"/>
                        <a:ea typeface="Times New Roman" panose="02020603050405020304" pitchFamily="18" charset="0"/>
                        <a:cs typeface="Minion Pro"/>
                      </a:endParaRPr>
                    </a:p>
                  </a:txBody>
                  <a:tcPr marL="59282" marR="5928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55902647"/>
                  </a:ext>
                </a:extLst>
              </a:tr>
              <a:tr h="305635">
                <a:tc>
                  <a:txBody>
                    <a:bodyPr/>
                    <a:lstStyle/>
                    <a:p>
                      <a:pPr algn="r">
                        <a:lnSpc>
                          <a:spcPct val="120000"/>
                        </a:lnSpc>
                        <a:spcAft>
                          <a:spcPts val="0"/>
                        </a:spcAft>
                      </a:pPr>
                      <a:r>
                        <a:rPr lang="en-US" sz="800" dirty="0">
                          <a:effectLst/>
                        </a:rPr>
                        <a:t>Spectral resolution</a:t>
                      </a:r>
                      <a:endParaRPr lang="cs-CZ" sz="800" b="0" dirty="0">
                        <a:solidFill>
                          <a:schemeClr val="tx1"/>
                        </a:solidFill>
                        <a:effectLst/>
                        <a:latin typeface="Calibri" panose="020F0502020204030204" pitchFamily="34" charset="0"/>
                        <a:ea typeface="Times New Roman" panose="02020603050405020304" pitchFamily="18" charset="0"/>
                        <a:cs typeface="Minion Pro"/>
                      </a:endParaRPr>
                    </a:p>
                  </a:txBody>
                  <a:tcPr marL="59282" marR="1440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0000"/>
                        </a:lnSpc>
                        <a:spcAft>
                          <a:spcPts val="0"/>
                        </a:spcAft>
                      </a:pPr>
                      <a:r>
                        <a:rPr lang="en-US" sz="800" b="1" dirty="0">
                          <a:effectLst/>
                        </a:rPr>
                        <a:t>&lt; 7 cm</a:t>
                      </a:r>
                      <a:r>
                        <a:rPr lang="en-US" sz="800" b="1" baseline="30000" dirty="0">
                          <a:effectLst/>
                        </a:rPr>
                        <a:t>-1</a:t>
                      </a:r>
                      <a:r>
                        <a:rPr lang="en-US" sz="800" b="1" dirty="0">
                          <a:effectLst/>
                        </a:rPr>
                        <a:t> for 50 – 2400 cm</a:t>
                      </a:r>
                      <a:r>
                        <a:rPr lang="en-US" sz="800" b="1" baseline="30000" dirty="0">
                          <a:effectLst/>
                        </a:rPr>
                        <a:t>-1</a:t>
                      </a:r>
                      <a:r>
                        <a:rPr lang="en-US" sz="800" b="1" dirty="0">
                          <a:effectLst/>
                        </a:rPr>
                        <a:t/>
                      </a:r>
                      <a:br>
                        <a:rPr lang="en-US" sz="800" b="1" dirty="0">
                          <a:effectLst/>
                        </a:rPr>
                      </a:br>
                      <a:r>
                        <a:rPr lang="en-US" sz="800" b="1" dirty="0">
                          <a:effectLst/>
                        </a:rPr>
                        <a:t>&lt; 10 cm</a:t>
                      </a:r>
                      <a:r>
                        <a:rPr lang="en-US" sz="800" b="1" baseline="30000" dirty="0">
                          <a:effectLst/>
                        </a:rPr>
                        <a:t>-1</a:t>
                      </a:r>
                      <a:r>
                        <a:rPr lang="en-US" sz="800" b="1" dirty="0">
                          <a:effectLst/>
                        </a:rPr>
                        <a:t> for 2400 – 4500 cm</a:t>
                      </a:r>
                      <a:r>
                        <a:rPr lang="en-US" sz="800" b="1" baseline="30000" dirty="0">
                          <a:effectLst/>
                        </a:rPr>
                        <a:t>-1</a:t>
                      </a:r>
                      <a:endParaRPr lang="cs-CZ" sz="800" b="1" dirty="0">
                        <a:solidFill>
                          <a:schemeClr val="tx1"/>
                        </a:solidFill>
                        <a:effectLst/>
                        <a:latin typeface="Calibri" panose="020F0502020204030204" pitchFamily="34" charset="0"/>
                        <a:ea typeface="Times New Roman" panose="02020603050405020304" pitchFamily="18" charset="0"/>
                        <a:cs typeface="Minion Pro"/>
                      </a:endParaRPr>
                    </a:p>
                  </a:txBody>
                  <a:tcPr marL="59282" marR="5928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77422774"/>
                  </a:ext>
                </a:extLst>
              </a:tr>
              <a:tr h="147548">
                <a:tc>
                  <a:txBody>
                    <a:bodyPr/>
                    <a:lstStyle/>
                    <a:p>
                      <a:pPr algn="r">
                        <a:lnSpc>
                          <a:spcPct val="120000"/>
                        </a:lnSpc>
                        <a:spcAft>
                          <a:spcPts val="0"/>
                        </a:spcAft>
                      </a:pPr>
                      <a:r>
                        <a:rPr lang="en-US" sz="800" dirty="0">
                          <a:effectLst/>
                        </a:rPr>
                        <a:t>Scattering geometry</a:t>
                      </a:r>
                      <a:endParaRPr lang="cs-CZ" sz="800" b="0" dirty="0">
                        <a:solidFill>
                          <a:schemeClr val="tx1"/>
                        </a:solidFill>
                        <a:effectLst/>
                        <a:latin typeface="Calibri" panose="020F0502020204030204" pitchFamily="34" charset="0"/>
                        <a:ea typeface="Times New Roman" panose="02020603050405020304" pitchFamily="18" charset="0"/>
                        <a:cs typeface="Minion Pro"/>
                      </a:endParaRPr>
                    </a:p>
                  </a:txBody>
                  <a:tcPr marL="59282" marR="1440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0000"/>
                        </a:lnSpc>
                        <a:spcAft>
                          <a:spcPts val="0"/>
                        </a:spcAft>
                      </a:pPr>
                      <a:r>
                        <a:rPr lang="en-US" sz="800" b="1" dirty="0">
                          <a:effectLst/>
                        </a:rPr>
                        <a:t>back-scattering</a:t>
                      </a:r>
                      <a:endParaRPr lang="cs-CZ" sz="800" b="1" dirty="0">
                        <a:solidFill>
                          <a:schemeClr val="tx1"/>
                        </a:solidFill>
                        <a:effectLst/>
                        <a:latin typeface="Calibri" panose="020F0502020204030204" pitchFamily="34" charset="0"/>
                        <a:ea typeface="Times New Roman" panose="02020603050405020304" pitchFamily="18" charset="0"/>
                        <a:cs typeface="Minion Pro"/>
                      </a:endParaRPr>
                    </a:p>
                  </a:txBody>
                  <a:tcPr marL="59282" marR="5928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37335820"/>
                  </a:ext>
                </a:extLst>
              </a:tr>
              <a:tr h="147548">
                <a:tc>
                  <a:txBody>
                    <a:bodyPr/>
                    <a:lstStyle/>
                    <a:p>
                      <a:pPr algn="r">
                        <a:lnSpc>
                          <a:spcPct val="120000"/>
                        </a:lnSpc>
                        <a:spcAft>
                          <a:spcPts val="0"/>
                        </a:spcAft>
                      </a:pPr>
                      <a:r>
                        <a:rPr lang="en-US" sz="800" dirty="0">
                          <a:effectLst/>
                        </a:rPr>
                        <a:t>Modulation scheme</a:t>
                      </a:r>
                      <a:endParaRPr lang="cs-CZ" sz="800" b="0" dirty="0">
                        <a:solidFill>
                          <a:schemeClr val="tx1"/>
                        </a:solidFill>
                        <a:effectLst/>
                        <a:latin typeface="Calibri" panose="020F0502020204030204" pitchFamily="34" charset="0"/>
                        <a:ea typeface="Times New Roman" panose="02020603050405020304" pitchFamily="18" charset="0"/>
                        <a:cs typeface="Minion Pro"/>
                      </a:endParaRPr>
                    </a:p>
                  </a:txBody>
                  <a:tcPr marL="59282" marR="14400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0000"/>
                        </a:lnSpc>
                        <a:spcAft>
                          <a:spcPts val="0"/>
                        </a:spcAft>
                      </a:pPr>
                      <a:r>
                        <a:rPr lang="en-US" sz="800" b="1" dirty="0">
                          <a:effectLst/>
                        </a:rPr>
                        <a:t>SCP, ICP, DCP</a:t>
                      </a:r>
                      <a:r>
                        <a:rPr lang="en-US" sz="800" b="1" baseline="-25000" dirty="0">
                          <a:effectLst/>
                        </a:rPr>
                        <a:t>I</a:t>
                      </a:r>
                      <a:r>
                        <a:rPr lang="en-US" sz="800" b="1" dirty="0">
                          <a:effectLst/>
                        </a:rPr>
                        <a:t>, DCP</a:t>
                      </a:r>
                      <a:r>
                        <a:rPr lang="en-US" sz="800" b="1" baseline="-25000" dirty="0">
                          <a:effectLst/>
                        </a:rPr>
                        <a:t>II</a:t>
                      </a:r>
                      <a:endParaRPr lang="cs-CZ" sz="800" b="1" dirty="0">
                        <a:solidFill>
                          <a:schemeClr val="tx1"/>
                        </a:solidFill>
                        <a:effectLst/>
                        <a:latin typeface="Calibri" panose="020F0502020204030204" pitchFamily="34" charset="0"/>
                        <a:ea typeface="Times New Roman" panose="02020603050405020304" pitchFamily="18" charset="0"/>
                        <a:cs typeface="Minion Pro"/>
                      </a:endParaRPr>
                    </a:p>
                  </a:txBody>
                  <a:tcPr marL="59282" marR="59282"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29979610"/>
                  </a:ext>
                </a:extLst>
              </a:tr>
            </a:tbl>
          </a:graphicData>
        </a:graphic>
      </p:graphicFrame>
      <p:cxnSp>
        <p:nvCxnSpPr>
          <p:cNvPr id="14" name="Přímá spojnice se šipkou 13"/>
          <p:cNvCxnSpPr/>
          <p:nvPr/>
        </p:nvCxnSpPr>
        <p:spPr>
          <a:xfrm>
            <a:off x="3928272" y="2299148"/>
            <a:ext cx="215118" cy="9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Google Shape;466;p37"/>
          <p:cNvSpPr txBox="1"/>
          <p:nvPr/>
        </p:nvSpPr>
        <p:spPr>
          <a:xfrm>
            <a:off x="102904" y="731852"/>
            <a:ext cx="3878545" cy="75919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sz="1600" dirty="0" smtClean="0">
                <a:solidFill>
                  <a:schemeClr val="dk1"/>
                </a:solidFill>
                <a:latin typeface="Inter"/>
                <a:ea typeface="Inter"/>
                <a:cs typeface="Inter"/>
                <a:sym typeface="Inter"/>
              </a:rPr>
              <a:t>Development of ROA spectrometer – for research, industrial and medial use</a:t>
            </a:r>
            <a:endParaRPr sz="1600" i="0" u="none" strike="noStrike" cap="none" dirty="0">
              <a:solidFill>
                <a:schemeClr val="dk1"/>
              </a:solidFill>
              <a:latin typeface="Inter"/>
              <a:ea typeface="Inter"/>
              <a:cs typeface="Inter"/>
              <a:sym typeface="Inter"/>
            </a:endParaRPr>
          </a:p>
        </p:txBody>
      </p:sp>
    </p:spTree>
    <p:extLst>
      <p:ext uri="{BB962C8B-B14F-4D97-AF65-F5344CB8AC3E}">
        <p14:creationId xmlns:p14="http://schemas.microsoft.com/office/powerpoint/2010/main" val="3885839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8"/>
          <p:cNvSpPr txBox="1"/>
          <p:nvPr/>
        </p:nvSpPr>
        <p:spPr>
          <a:xfrm>
            <a:off x="360000" y="2571750"/>
            <a:ext cx="3384600" cy="43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cs" sz="1600" b="1" i="0" u="none" strike="noStrike" cap="none" dirty="0">
                <a:solidFill>
                  <a:schemeClr val="dk1"/>
                </a:solidFill>
                <a:latin typeface="Inter"/>
                <a:ea typeface="Inter"/>
                <a:cs typeface="Inter"/>
                <a:sym typeface="Inter"/>
              </a:rPr>
              <a:t>We offer</a:t>
            </a:r>
            <a:endParaRPr sz="1600" b="1" i="0" u="none" strike="noStrike" cap="none" dirty="0">
              <a:solidFill>
                <a:schemeClr val="dk1"/>
              </a:solidFill>
              <a:latin typeface="Inter"/>
              <a:ea typeface="Inter"/>
              <a:cs typeface="Inter"/>
              <a:sym typeface="Inter"/>
            </a:endParaRPr>
          </a:p>
        </p:txBody>
      </p:sp>
      <p:grpSp>
        <p:nvGrpSpPr>
          <p:cNvPr id="479" name="Google Shape;479;p38"/>
          <p:cNvGrpSpPr/>
          <p:nvPr/>
        </p:nvGrpSpPr>
        <p:grpSpPr>
          <a:xfrm>
            <a:off x="387275" y="2628579"/>
            <a:ext cx="196370" cy="281924"/>
            <a:chOff x="1188522" y="477150"/>
            <a:chExt cx="3203428" cy="4606602"/>
          </a:xfrm>
        </p:grpSpPr>
        <p:sp>
          <p:nvSpPr>
            <p:cNvPr id="480" name="Google Shape;480;p38"/>
            <p:cNvSpPr/>
            <p:nvPr/>
          </p:nvSpPr>
          <p:spPr>
            <a:xfrm>
              <a:off x="1188550" y="477150"/>
              <a:ext cx="32034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81" name="Google Shape;481;p38"/>
            <p:cNvSpPr/>
            <p:nvPr/>
          </p:nvSpPr>
          <p:spPr>
            <a:xfrm rot="5400000">
              <a:off x="3845350" y="676505"/>
              <a:ext cx="7287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82" name="Google Shape;482;p38"/>
            <p:cNvSpPr/>
            <p:nvPr/>
          </p:nvSpPr>
          <p:spPr>
            <a:xfrm rot="-5400000">
              <a:off x="-809778" y="2492724"/>
              <a:ext cx="4361400" cy="3648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83" name="Google Shape;483;p38"/>
            <p:cNvSpPr/>
            <p:nvPr/>
          </p:nvSpPr>
          <p:spPr>
            <a:xfrm>
              <a:off x="1188575" y="4719252"/>
              <a:ext cx="7287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grpSp>
      <p:sp>
        <p:nvSpPr>
          <p:cNvPr id="484" name="Google Shape;484;p38"/>
          <p:cNvSpPr txBox="1"/>
          <p:nvPr/>
        </p:nvSpPr>
        <p:spPr>
          <a:xfrm>
            <a:off x="4932000" y="2571750"/>
            <a:ext cx="3384600" cy="43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cs" sz="1600" b="1" i="0" u="none" strike="noStrike" cap="none" dirty="0">
                <a:solidFill>
                  <a:schemeClr val="dk1"/>
                </a:solidFill>
                <a:latin typeface="Inter"/>
                <a:ea typeface="Inter"/>
                <a:cs typeface="Inter"/>
                <a:sym typeface="Inter"/>
              </a:rPr>
              <a:t>We </a:t>
            </a:r>
            <a:r>
              <a:rPr lang="cs" sz="1600" b="1" dirty="0">
                <a:solidFill>
                  <a:schemeClr val="dk1"/>
                </a:solidFill>
                <a:latin typeface="Inter"/>
                <a:ea typeface="Inter"/>
                <a:cs typeface="Inter"/>
                <a:sym typeface="Inter"/>
              </a:rPr>
              <a:t>are looking for</a:t>
            </a:r>
            <a:endParaRPr sz="1600" b="1" i="0" u="none" strike="noStrike" cap="none" dirty="0">
              <a:solidFill>
                <a:schemeClr val="dk1"/>
              </a:solidFill>
              <a:latin typeface="Inter"/>
              <a:ea typeface="Inter"/>
              <a:cs typeface="Inter"/>
              <a:sym typeface="Inter"/>
            </a:endParaRPr>
          </a:p>
        </p:txBody>
      </p:sp>
      <p:grpSp>
        <p:nvGrpSpPr>
          <p:cNvPr id="485" name="Google Shape;485;p38"/>
          <p:cNvGrpSpPr/>
          <p:nvPr/>
        </p:nvGrpSpPr>
        <p:grpSpPr>
          <a:xfrm>
            <a:off x="4959275" y="2628579"/>
            <a:ext cx="196370" cy="281924"/>
            <a:chOff x="1188522" y="477150"/>
            <a:chExt cx="3203428" cy="4606602"/>
          </a:xfrm>
        </p:grpSpPr>
        <p:sp>
          <p:nvSpPr>
            <p:cNvPr id="486" name="Google Shape;486;p38"/>
            <p:cNvSpPr/>
            <p:nvPr/>
          </p:nvSpPr>
          <p:spPr>
            <a:xfrm>
              <a:off x="1188550" y="477150"/>
              <a:ext cx="32034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87" name="Google Shape;487;p38"/>
            <p:cNvSpPr/>
            <p:nvPr/>
          </p:nvSpPr>
          <p:spPr>
            <a:xfrm rot="5400000">
              <a:off x="3845350" y="676505"/>
              <a:ext cx="7287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88" name="Google Shape;488;p38"/>
            <p:cNvSpPr/>
            <p:nvPr/>
          </p:nvSpPr>
          <p:spPr>
            <a:xfrm rot="-5400000">
              <a:off x="-809778" y="2492724"/>
              <a:ext cx="4361400" cy="3648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sp>
          <p:nvSpPr>
            <p:cNvPr id="489" name="Google Shape;489;p38"/>
            <p:cNvSpPr/>
            <p:nvPr/>
          </p:nvSpPr>
          <p:spPr>
            <a:xfrm>
              <a:off x="1188575" y="4719252"/>
              <a:ext cx="728700" cy="364500"/>
            </a:xfrm>
            <a:prstGeom prst="rect">
              <a:avLst/>
            </a:prstGeom>
            <a:solidFill>
              <a:srgbClr val="1AB1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highlight>
                  <a:srgbClr val="EEFF41"/>
                </a:highlight>
              </a:endParaRPr>
            </a:p>
          </p:txBody>
        </p:sp>
      </p:grpSp>
      <p:sp>
        <p:nvSpPr>
          <p:cNvPr id="490" name="Google Shape;490;p38"/>
          <p:cNvSpPr txBox="1"/>
          <p:nvPr/>
        </p:nvSpPr>
        <p:spPr>
          <a:xfrm>
            <a:off x="434750" y="2945150"/>
            <a:ext cx="3852000" cy="194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dirty="0" smtClean="0">
                <a:solidFill>
                  <a:schemeClr val="dk1"/>
                </a:solidFill>
                <a:latin typeface="Inter"/>
                <a:ea typeface="Inter"/>
                <a:cs typeface="Inter"/>
                <a:sym typeface="Inter"/>
              </a:rPr>
              <a:t>In collaboration with ZEBR and MEOPTA</a:t>
            </a:r>
          </a:p>
          <a:p>
            <a:pPr marL="0" marR="0" lvl="0" indent="0" algn="l" rtl="0">
              <a:lnSpc>
                <a:spcPct val="100000"/>
              </a:lnSpc>
              <a:spcBef>
                <a:spcPts val="0"/>
              </a:spcBef>
              <a:spcAft>
                <a:spcPts val="0"/>
              </a:spcAft>
              <a:buClr>
                <a:srgbClr val="000000"/>
              </a:buClr>
              <a:buSzPts val="3100"/>
              <a:buFont typeface="Arial"/>
              <a:buNone/>
            </a:pPr>
            <a:endParaRPr lang="en-US" sz="800" dirty="0" smtClean="0">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3100"/>
              <a:buFont typeface="Arial"/>
              <a:buNone/>
            </a:pPr>
            <a:r>
              <a:rPr lang="en-US" dirty="0" smtClean="0">
                <a:solidFill>
                  <a:schemeClr val="dk1"/>
                </a:solidFill>
                <a:latin typeface="Inter"/>
                <a:ea typeface="Inter"/>
                <a:cs typeface="Inter"/>
                <a:sym typeface="Inter"/>
              </a:rPr>
              <a:t>          </a:t>
            </a:r>
            <a:r>
              <a:rPr lang="en-US" b="1" dirty="0" smtClean="0">
                <a:solidFill>
                  <a:schemeClr val="dk1"/>
                </a:solidFill>
                <a:latin typeface="Inter"/>
                <a:ea typeface="Inter"/>
                <a:cs typeface="Inter"/>
                <a:sym typeface="Inter"/>
              </a:rPr>
              <a:t>Raman optical activity </a:t>
            </a:r>
          </a:p>
          <a:p>
            <a:pPr marL="0" marR="0" lvl="0" indent="0" algn="l" rtl="0">
              <a:lnSpc>
                <a:spcPct val="100000"/>
              </a:lnSpc>
              <a:spcBef>
                <a:spcPts val="0"/>
              </a:spcBef>
              <a:spcAft>
                <a:spcPts val="0"/>
              </a:spcAft>
              <a:buClr>
                <a:srgbClr val="000000"/>
              </a:buClr>
              <a:buSzPts val="3100"/>
              <a:buFont typeface="Arial"/>
              <a:buNone/>
            </a:pPr>
            <a:r>
              <a:rPr lang="en-US" b="1" dirty="0" smtClean="0">
                <a:solidFill>
                  <a:schemeClr val="dk1"/>
                </a:solidFill>
                <a:latin typeface="Inter"/>
                <a:ea typeface="Inter"/>
                <a:cs typeface="Inter"/>
                <a:sym typeface="Inter"/>
              </a:rPr>
              <a:t>                                spectrometer</a:t>
            </a:r>
          </a:p>
          <a:p>
            <a:pPr marL="0" marR="0" lvl="0" indent="0" algn="l" rtl="0">
              <a:lnSpc>
                <a:spcPct val="100000"/>
              </a:lnSpc>
              <a:spcBef>
                <a:spcPts val="0"/>
              </a:spcBef>
              <a:spcAft>
                <a:spcPts val="0"/>
              </a:spcAft>
              <a:buClr>
                <a:srgbClr val="000000"/>
              </a:buClr>
              <a:buSzPts val="3100"/>
              <a:buFont typeface="Arial"/>
              <a:buNone/>
            </a:pPr>
            <a:endParaRPr lang="en-US" i="0" u="none" strike="noStrike" cap="none" dirty="0" smtClean="0">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3100"/>
              <a:buFont typeface="Arial"/>
              <a:buNone/>
            </a:pPr>
            <a:endParaRPr lang="en-US" dirty="0" smtClean="0">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3100"/>
              <a:buFont typeface="Arial"/>
              <a:buNone/>
            </a:pPr>
            <a:endParaRPr lang="en-US" i="0" u="none" strike="noStrike" cap="none" dirty="0" smtClean="0">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3100"/>
              <a:buFont typeface="Arial"/>
              <a:buNone/>
            </a:pPr>
            <a:endParaRPr lang="en-US" dirty="0" smtClean="0">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3100"/>
              <a:buFont typeface="Arial"/>
              <a:buNone/>
            </a:pPr>
            <a:endParaRPr lang="en-US" dirty="0" smtClean="0">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3100"/>
              <a:buFont typeface="Arial"/>
              <a:buNone/>
            </a:pPr>
            <a:r>
              <a:rPr lang="en-US" dirty="0" smtClean="0">
                <a:solidFill>
                  <a:schemeClr val="dk1"/>
                </a:solidFill>
                <a:latin typeface="Inter"/>
                <a:ea typeface="Inter"/>
                <a:cs typeface="Inter"/>
                <a:sym typeface="Inter"/>
              </a:rPr>
              <a:t>Motorized 2D linear stages</a:t>
            </a:r>
            <a:endParaRPr lang="en-US" i="0" u="none" strike="noStrike" cap="none" dirty="0">
              <a:solidFill>
                <a:schemeClr val="dk1"/>
              </a:solidFill>
              <a:latin typeface="Inter"/>
              <a:ea typeface="Inter"/>
              <a:cs typeface="Inter"/>
              <a:sym typeface="Inter"/>
            </a:endParaRPr>
          </a:p>
        </p:txBody>
      </p:sp>
      <p:sp>
        <p:nvSpPr>
          <p:cNvPr id="491" name="Google Shape;491;p38"/>
          <p:cNvSpPr txBox="1"/>
          <p:nvPr/>
        </p:nvSpPr>
        <p:spPr>
          <a:xfrm>
            <a:off x="4932000" y="2945150"/>
            <a:ext cx="3852000" cy="197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00"/>
              <a:buFont typeface="Arial"/>
              <a:buNone/>
            </a:pPr>
            <a:r>
              <a:rPr lang="en-US" dirty="0" smtClean="0">
                <a:solidFill>
                  <a:schemeClr val="dk1"/>
                </a:solidFill>
                <a:latin typeface="Inter"/>
                <a:ea typeface="Inter"/>
                <a:cs typeface="Inter"/>
                <a:sym typeface="Inter"/>
              </a:rPr>
              <a:t>suppliers of OEM components:</a:t>
            </a:r>
          </a:p>
          <a:p>
            <a:pPr marL="0" marR="0" lvl="0" indent="0" algn="l" rtl="0">
              <a:lnSpc>
                <a:spcPct val="100000"/>
              </a:lnSpc>
              <a:spcBef>
                <a:spcPts val="0"/>
              </a:spcBef>
              <a:spcAft>
                <a:spcPts val="0"/>
              </a:spcAft>
              <a:buClr>
                <a:srgbClr val="000000"/>
              </a:buClr>
              <a:buSzPts val="3100"/>
              <a:buFont typeface="Arial"/>
              <a:buNone/>
            </a:pPr>
            <a:endParaRPr lang="en-US" sz="800" dirty="0" smtClean="0">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3100"/>
              <a:buFont typeface="Arial"/>
              <a:buNone/>
            </a:pPr>
            <a:r>
              <a:rPr lang="en-US" b="1" dirty="0" smtClean="0">
                <a:solidFill>
                  <a:schemeClr val="dk1"/>
                </a:solidFill>
                <a:latin typeface="Inter"/>
                <a:ea typeface="Inter"/>
                <a:cs typeface="Inter"/>
                <a:sym typeface="Inter"/>
              </a:rPr>
              <a:t>Scientific cameras </a:t>
            </a:r>
            <a:r>
              <a:rPr lang="en-US" dirty="0" smtClean="0">
                <a:solidFill>
                  <a:schemeClr val="dk1"/>
                </a:solidFill>
                <a:latin typeface="Inter"/>
                <a:ea typeface="Inter"/>
                <a:cs typeface="Inter"/>
                <a:sym typeface="Inter"/>
              </a:rPr>
              <a:t>(large sensor area – diagonal min. 30 mm, large pixel well-depth, low readout noise, fast readout)</a:t>
            </a:r>
          </a:p>
          <a:p>
            <a:pPr marL="0" marR="0" lvl="0" indent="0" algn="l" rtl="0">
              <a:lnSpc>
                <a:spcPct val="100000"/>
              </a:lnSpc>
              <a:spcBef>
                <a:spcPts val="0"/>
              </a:spcBef>
              <a:spcAft>
                <a:spcPts val="0"/>
              </a:spcAft>
              <a:buClr>
                <a:srgbClr val="000000"/>
              </a:buClr>
              <a:buSzPts val="3100"/>
              <a:buFont typeface="Arial"/>
              <a:buNone/>
            </a:pPr>
            <a:endParaRPr lang="en-US" sz="800" dirty="0" smtClean="0">
              <a:solidFill>
                <a:schemeClr val="dk1"/>
              </a:solidFill>
              <a:latin typeface="Inter"/>
              <a:ea typeface="Inter"/>
              <a:cs typeface="Inter"/>
              <a:sym typeface="Inter"/>
            </a:endParaRPr>
          </a:p>
          <a:p>
            <a:pPr marL="0" marR="0" lvl="0" indent="0" algn="l" rtl="0">
              <a:lnSpc>
                <a:spcPct val="100000"/>
              </a:lnSpc>
              <a:spcBef>
                <a:spcPts val="0"/>
              </a:spcBef>
              <a:spcAft>
                <a:spcPts val="0"/>
              </a:spcAft>
              <a:buClr>
                <a:srgbClr val="000000"/>
              </a:buClr>
              <a:buSzPts val="3100"/>
              <a:buFont typeface="Arial"/>
              <a:buNone/>
            </a:pPr>
            <a:r>
              <a:rPr lang="en-US" b="1" dirty="0" smtClean="0">
                <a:solidFill>
                  <a:schemeClr val="dk1"/>
                </a:solidFill>
                <a:latin typeface="Inter"/>
                <a:ea typeface="Inter"/>
                <a:cs typeface="Inter"/>
                <a:sym typeface="Inter"/>
              </a:rPr>
              <a:t>Lasers</a:t>
            </a:r>
            <a:r>
              <a:rPr lang="en-US" dirty="0" smtClean="0">
                <a:solidFill>
                  <a:schemeClr val="dk1"/>
                </a:solidFill>
                <a:latin typeface="Inter"/>
                <a:ea typeface="Inter"/>
                <a:cs typeface="Inter"/>
                <a:sym typeface="Inter"/>
              </a:rPr>
              <a:t> (213 nm, </a:t>
            </a:r>
            <a:r>
              <a:rPr lang="en-US" dirty="0" smtClean="0">
                <a:solidFill>
                  <a:schemeClr val="accent1">
                    <a:lumMod val="50000"/>
                  </a:schemeClr>
                </a:solidFill>
                <a:latin typeface="Inter"/>
                <a:ea typeface="Inter"/>
                <a:cs typeface="Inter"/>
                <a:sym typeface="Inter"/>
              </a:rPr>
              <a:t>405 nm</a:t>
            </a:r>
            <a:r>
              <a:rPr lang="en-US" dirty="0" smtClean="0">
                <a:solidFill>
                  <a:schemeClr val="dk1"/>
                </a:solidFill>
                <a:latin typeface="Inter"/>
                <a:ea typeface="Inter"/>
                <a:cs typeface="Inter"/>
                <a:sym typeface="Inter"/>
              </a:rPr>
              <a:t>, </a:t>
            </a:r>
            <a:r>
              <a:rPr lang="en-US" b="1" dirty="0" smtClean="0">
                <a:solidFill>
                  <a:srgbClr val="00B050"/>
                </a:solidFill>
                <a:latin typeface="Inter"/>
                <a:ea typeface="Inter"/>
                <a:cs typeface="Inter"/>
                <a:sym typeface="Inter"/>
              </a:rPr>
              <a:t>532 nm</a:t>
            </a:r>
            <a:r>
              <a:rPr lang="en-US" dirty="0" smtClean="0">
                <a:solidFill>
                  <a:schemeClr val="dk1"/>
                </a:solidFill>
                <a:latin typeface="Inter"/>
                <a:ea typeface="Inter"/>
                <a:cs typeface="Inter"/>
                <a:sym typeface="Inter"/>
              </a:rPr>
              <a:t>, </a:t>
            </a:r>
            <a:r>
              <a:rPr lang="en-US" dirty="0" smtClean="0">
                <a:solidFill>
                  <a:srgbClr val="C00000"/>
                </a:solidFill>
                <a:latin typeface="Inter"/>
                <a:ea typeface="Inter"/>
                <a:cs typeface="Inter"/>
                <a:sym typeface="Inter"/>
              </a:rPr>
              <a:t>785 nm</a:t>
            </a:r>
            <a:r>
              <a:rPr lang="en-US" dirty="0" smtClean="0">
                <a:solidFill>
                  <a:schemeClr val="dk1"/>
                </a:solidFill>
                <a:latin typeface="Inter"/>
                <a:ea typeface="Inter"/>
                <a:cs typeface="Inter"/>
                <a:sym typeface="Inter"/>
              </a:rPr>
              <a:t>, spectral linewidth and stability &lt; 1 GHz, output power &gt; 2W, ideally coupled into fiber)</a:t>
            </a:r>
          </a:p>
        </p:txBody>
      </p:sp>
      <p:sp>
        <p:nvSpPr>
          <p:cNvPr id="17" name="Google Shape;473;p37"/>
          <p:cNvSpPr txBox="1"/>
          <p:nvPr/>
        </p:nvSpPr>
        <p:spPr>
          <a:xfrm>
            <a:off x="360000" y="360000"/>
            <a:ext cx="8356780" cy="19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cs-CZ" sz="2400" dirty="0">
                <a:solidFill>
                  <a:schemeClr val="dk1"/>
                </a:solidFill>
                <a:latin typeface="Inter ExtraBold"/>
                <a:ea typeface="Inter ExtraBold"/>
                <a:cs typeface="Inter ExtraBold"/>
                <a:sym typeface="Inter ExtraBold"/>
              </a:rPr>
              <a:t>Palacký University </a:t>
            </a:r>
            <a:r>
              <a:rPr lang="cs-CZ" sz="2400" dirty="0" smtClean="0">
                <a:solidFill>
                  <a:schemeClr val="dk1"/>
                </a:solidFill>
                <a:latin typeface="Inter ExtraBold"/>
                <a:ea typeface="Inter ExtraBold"/>
                <a:cs typeface="Inter ExtraBold"/>
                <a:sym typeface="Inter ExtraBold"/>
              </a:rPr>
              <a:t>Olomouc</a:t>
            </a:r>
            <a:r>
              <a:rPr lang="en-US" sz="2400" dirty="0" smtClean="0">
                <a:solidFill>
                  <a:schemeClr val="dk1"/>
                </a:solidFill>
                <a:latin typeface="Inter ExtraBold"/>
                <a:ea typeface="Inter ExtraBold"/>
                <a:cs typeface="Inter ExtraBold"/>
                <a:sym typeface="Inter ExtraBold"/>
              </a:rPr>
              <a:t>, Department of optics</a:t>
            </a:r>
            <a:endParaRPr lang="en-US" sz="2400" dirty="0">
              <a:solidFill>
                <a:schemeClr val="dk1"/>
              </a:solidFill>
              <a:latin typeface="Inter ExtraBold"/>
              <a:ea typeface="Inter ExtraBold"/>
              <a:cs typeface="Inter ExtraBold"/>
              <a:sym typeface="Inter ExtraBold"/>
            </a:endParaRPr>
          </a:p>
          <a:p>
            <a:pPr lvl="0"/>
            <a:r>
              <a:rPr lang="en-US" sz="1600" u="sng" dirty="0">
                <a:solidFill>
                  <a:schemeClr val="hlink"/>
                </a:solidFill>
                <a:latin typeface="Inter"/>
                <a:ea typeface="Inter"/>
                <a:cs typeface="Inter"/>
                <a:sym typeface="Inter"/>
                <a:hlinkClick r:id="rId3"/>
              </a:rPr>
              <a:t>www.</a:t>
            </a:r>
            <a:r>
              <a:rPr lang="cs-CZ" sz="1600" u="sng" dirty="0" err="1">
                <a:solidFill>
                  <a:schemeClr val="hlink"/>
                </a:solidFill>
                <a:latin typeface="Inter"/>
                <a:ea typeface="Inter"/>
                <a:cs typeface="Inter"/>
                <a:sym typeface="Inter"/>
                <a:hlinkClick r:id="rId3"/>
              </a:rPr>
              <a:t>upol</a:t>
            </a:r>
            <a:r>
              <a:rPr lang="en-US" sz="1600" u="sng" dirty="0" smtClean="0">
                <a:solidFill>
                  <a:schemeClr val="hlink"/>
                </a:solidFill>
                <a:latin typeface="Inter"/>
                <a:ea typeface="Inter"/>
                <a:cs typeface="Inter"/>
                <a:sym typeface="Inter"/>
                <a:hlinkClick r:id="rId3"/>
              </a:rPr>
              <a:t>.</a:t>
            </a:r>
            <a:r>
              <a:rPr lang="en-US" sz="1600" u="sng" dirty="0" err="1" smtClean="0">
                <a:solidFill>
                  <a:schemeClr val="hlink"/>
                </a:solidFill>
                <a:latin typeface="Inter"/>
                <a:ea typeface="Inter"/>
                <a:cs typeface="Inter"/>
                <a:sym typeface="Inter"/>
                <a:hlinkClick r:id="rId3"/>
              </a:rPr>
              <a:t>cz</a:t>
            </a:r>
            <a:r>
              <a:rPr lang="en-US" sz="1600" dirty="0">
                <a:solidFill>
                  <a:schemeClr val="hlink"/>
                </a:solidFill>
                <a:latin typeface="Inter"/>
                <a:ea typeface="Inter"/>
                <a:cs typeface="Inter"/>
                <a:sym typeface="Inter"/>
              </a:rPr>
              <a:t>    </a:t>
            </a:r>
            <a:r>
              <a:rPr lang="en-US" sz="1600" u="sng" dirty="0">
                <a:solidFill>
                  <a:schemeClr val="hlink"/>
                </a:solidFill>
                <a:latin typeface="Inter"/>
                <a:ea typeface="Inter"/>
                <a:cs typeface="Inter"/>
                <a:sym typeface="Inter"/>
              </a:rPr>
              <a:t>http://optics.upol.cz/en/</a:t>
            </a:r>
            <a:endParaRPr lang="cs-CZ" sz="1600" u="sng" dirty="0">
              <a:solidFill>
                <a:schemeClr val="hlink"/>
              </a:solidFill>
              <a:latin typeface="Inter"/>
              <a:ea typeface="Inter"/>
              <a:cs typeface="Inter"/>
              <a:sym typeface="Inter"/>
            </a:endParaRPr>
          </a:p>
          <a:p>
            <a:pPr marL="0" lvl="0" indent="0" algn="l" rtl="0">
              <a:spcBef>
                <a:spcPts val="2000"/>
              </a:spcBef>
              <a:spcAft>
                <a:spcPts val="0"/>
              </a:spcAft>
              <a:buNone/>
            </a:pPr>
            <a:r>
              <a:rPr lang="en-US" sz="2400" b="1" dirty="0" smtClean="0">
                <a:solidFill>
                  <a:schemeClr val="dk1"/>
                </a:solidFill>
                <a:latin typeface="Inter"/>
                <a:ea typeface="Inter"/>
                <a:cs typeface="Inter"/>
                <a:sym typeface="Inter"/>
              </a:rPr>
              <a:t>Josef </a:t>
            </a:r>
            <a:r>
              <a:rPr lang="en-US" sz="2400" b="1" dirty="0" err="1" smtClean="0">
                <a:solidFill>
                  <a:schemeClr val="dk1"/>
                </a:solidFill>
                <a:latin typeface="Inter"/>
                <a:ea typeface="Inter"/>
                <a:cs typeface="Inter"/>
                <a:sym typeface="Inter"/>
              </a:rPr>
              <a:t>Kapit</a:t>
            </a:r>
            <a:r>
              <a:rPr lang="cs-CZ" sz="2400" b="1" dirty="0" err="1" smtClean="0">
                <a:solidFill>
                  <a:schemeClr val="dk1"/>
                </a:solidFill>
                <a:latin typeface="Inter"/>
                <a:ea typeface="Inter"/>
                <a:cs typeface="Inter"/>
                <a:sym typeface="Inter"/>
              </a:rPr>
              <a:t>án</a:t>
            </a:r>
            <a:endParaRPr lang="en-US" sz="2400" b="1" dirty="0">
              <a:solidFill>
                <a:schemeClr val="dk1"/>
              </a:solidFill>
              <a:latin typeface="Inter"/>
              <a:ea typeface="Inter"/>
              <a:cs typeface="Inter"/>
              <a:sym typeface="Inter"/>
            </a:endParaRPr>
          </a:p>
          <a:p>
            <a:pPr marL="0" lvl="0" indent="0" algn="l" rtl="0">
              <a:spcBef>
                <a:spcPts val="0"/>
              </a:spcBef>
              <a:spcAft>
                <a:spcPts val="0"/>
              </a:spcAft>
              <a:buNone/>
            </a:pPr>
            <a:r>
              <a:rPr lang="cs-CZ" sz="1600" dirty="0" smtClean="0">
                <a:solidFill>
                  <a:schemeClr val="dk1"/>
                </a:solidFill>
                <a:latin typeface="Inter"/>
                <a:ea typeface="Inter"/>
                <a:cs typeface="Inter"/>
                <a:sym typeface="Inter"/>
              </a:rPr>
              <a:t>Senior </a:t>
            </a:r>
            <a:r>
              <a:rPr lang="cs-CZ" sz="1600" dirty="0" err="1" smtClean="0">
                <a:solidFill>
                  <a:schemeClr val="dk1"/>
                </a:solidFill>
                <a:latin typeface="Inter"/>
                <a:ea typeface="Inter"/>
                <a:cs typeface="Inter"/>
                <a:sym typeface="Inter"/>
              </a:rPr>
              <a:t>researcher</a:t>
            </a:r>
            <a:endParaRPr lang="en-US" sz="1600" dirty="0">
              <a:solidFill>
                <a:schemeClr val="dk1"/>
              </a:solidFill>
              <a:latin typeface="Inter"/>
              <a:ea typeface="Inter"/>
              <a:cs typeface="Inter"/>
              <a:sym typeface="Inter"/>
            </a:endParaRPr>
          </a:p>
          <a:p>
            <a:pPr marL="0" lvl="0" indent="0" algn="l" rtl="0">
              <a:spcBef>
                <a:spcPts val="0"/>
              </a:spcBef>
              <a:spcAft>
                <a:spcPts val="0"/>
              </a:spcAft>
              <a:buNone/>
            </a:pPr>
            <a:r>
              <a:rPr lang="cs-CZ" sz="1600" u="sng" dirty="0" err="1" smtClean="0">
                <a:solidFill>
                  <a:schemeClr val="hlink"/>
                </a:solidFill>
                <a:latin typeface="Inter"/>
                <a:ea typeface="Inter"/>
                <a:cs typeface="Inter"/>
                <a:sym typeface="Inter"/>
                <a:hlinkClick r:id="rId4"/>
              </a:rPr>
              <a:t>kapitan</a:t>
            </a:r>
            <a:r>
              <a:rPr lang="en-US" sz="1600" u="sng" dirty="0" smtClean="0">
                <a:solidFill>
                  <a:schemeClr val="hlink"/>
                </a:solidFill>
                <a:latin typeface="Inter"/>
                <a:ea typeface="Inter"/>
                <a:cs typeface="Inter"/>
                <a:sym typeface="Inter"/>
                <a:hlinkClick r:id="rId4"/>
              </a:rPr>
              <a:t>@</a:t>
            </a:r>
            <a:r>
              <a:rPr lang="cs-CZ" sz="1600" u="sng" dirty="0" err="1" smtClean="0">
                <a:solidFill>
                  <a:schemeClr val="hlink"/>
                </a:solidFill>
                <a:latin typeface="Inter"/>
                <a:ea typeface="Inter"/>
                <a:cs typeface="Inter"/>
                <a:sym typeface="Inter"/>
                <a:hlinkClick r:id="rId4"/>
              </a:rPr>
              <a:t>optics.upol</a:t>
            </a:r>
            <a:r>
              <a:rPr lang="en-US" sz="1600" u="sng" dirty="0" smtClean="0">
                <a:solidFill>
                  <a:schemeClr val="hlink"/>
                </a:solidFill>
                <a:latin typeface="Inter"/>
                <a:ea typeface="Inter"/>
                <a:cs typeface="Inter"/>
                <a:sym typeface="Inter"/>
                <a:hlinkClick r:id="rId4"/>
              </a:rPr>
              <a:t>.</a:t>
            </a:r>
            <a:r>
              <a:rPr lang="en-US" sz="1600" u="sng" dirty="0" err="1" smtClean="0">
                <a:solidFill>
                  <a:schemeClr val="hlink"/>
                </a:solidFill>
                <a:latin typeface="Inter"/>
                <a:ea typeface="Inter"/>
                <a:cs typeface="Inter"/>
                <a:sym typeface="Inter"/>
                <a:hlinkClick r:id="rId4"/>
              </a:rPr>
              <a:t>cz</a:t>
            </a:r>
            <a:endParaRPr lang="en-US" sz="1600" dirty="0">
              <a:solidFill>
                <a:schemeClr val="dk1"/>
              </a:solidFill>
              <a:latin typeface="Inter"/>
              <a:ea typeface="Inter"/>
              <a:cs typeface="Inter"/>
              <a:sym typeface="Inter"/>
            </a:endParaRPr>
          </a:p>
        </p:txBody>
      </p:sp>
      <p:pic>
        <p:nvPicPr>
          <p:cNvPr id="3" name="Obrázek 2"/>
          <p:cNvPicPr>
            <a:picLocks noChangeAspect="1"/>
          </p:cNvPicPr>
          <p:nvPr/>
        </p:nvPicPr>
        <p:blipFill>
          <a:blip r:embed="rId5"/>
          <a:stretch>
            <a:fillRect/>
          </a:stretch>
        </p:blipFill>
        <p:spPr>
          <a:xfrm>
            <a:off x="360000" y="3727110"/>
            <a:ext cx="1236831" cy="1080482"/>
          </a:xfrm>
          <a:prstGeom prst="rect">
            <a:avLst/>
          </a:prstGeom>
        </p:spPr>
      </p:pic>
      <p:pic>
        <p:nvPicPr>
          <p:cNvPr id="21" name="Picture 2" descr="IMG_1156u2"/>
          <p:cNvPicPr>
            <a:picLocks noChangeAspect="1" noChangeArrowheads="1"/>
          </p:cNvPicPr>
          <p:nvPr/>
        </p:nvPicPr>
        <p:blipFill>
          <a:blip r:embed="rId6" cstate="print"/>
          <a:srcRect/>
          <a:stretch>
            <a:fillRect/>
          </a:stretch>
        </p:blipFill>
        <p:spPr bwMode="auto">
          <a:xfrm>
            <a:off x="5597603" y="907022"/>
            <a:ext cx="2242252" cy="1556272"/>
          </a:xfrm>
          <a:prstGeom prst="rect">
            <a:avLst/>
          </a:prstGeom>
          <a:noFill/>
        </p:spPr>
      </p:pic>
      <p:pic>
        <p:nvPicPr>
          <p:cNvPr id="22" name="Obrázek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747" y="1183595"/>
            <a:ext cx="794974" cy="1022336"/>
          </a:xfrm>
          <a:prstGeom prst="rect">
            <a:avLst/>
          </a:prstGeom>
        </p:spPr>
      </p:pic>
      <p:pic>
        <p:nvPicPr>
          <p:cNvPr id="23" name="Obrázek 2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03906" y="3263500"/>
            <a:ext cx="1505469" cy="1880000"/>
          </a:xfrm>
          <a:prstGeom prst="rect">
            <a:avLst/>
          </a:prstGeom>
        </p:spPr>
      </p:pic>
    </p:spTree>
    <p:extLst>
      <p:ext uri="{BB962C8B-B14F-4D97-AF65-F5344CB8AC3E}">
        <p14:creationId xmlns:p14="http://schemas.microsoft.com/office/powerpoint/2010/main" val="401257001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5660</TotalTime>
  <Words>505</Words>
  <Application>Microsoft Office PowerPoint</Application>
  <PresentationFormat>Předvádění na obrazovce (16:9)</PresentationFormat>
  <Paragraphs>87</Paragraphs>
  <Slides>7</Slides>
  <Notes>2</Notes>
  <HiddenSlides>0</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1</vt:i4>
      </vt:variant>
      <vt:variant>
        <vt:lpstr>Nadpisy snímků</vt:lpstr>
      </vt:variant>
      <vt:variant>
        <vt:i4>7</vt:i4>
      </vt:variant>
    </vt:vector>
  </HeadingPairs>
  <TitlesOfParts>
    <vt:vector size="18" baseType="lpstr">
      <vt:lpstr>Inter</vt:lpstr>
      <vt:lpstr>Arial</vt:lpstr>
      <vt:lpstr>Times New Roman</vt:lpstr>
      <vt:lpstr>Century Gothic</vt:lpstr>
      <vt:lpstr>Museo 100</vt:lpstr>
      <vt:lpstr>SimSun</vt:lpstr>
      <vt:lpstr>Calibri</vt:lpstr>
      <vt:lpstr>Minion Pro</vt:lpstr>
      <vt:lpstr>Inter ExtraBold</vt:lpstr>
      <vt:lpstr>Simple Light</vt:lpstr>
      <vt:lpstr>SPW 8.0 Graph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Přikryl;i</dc:creator>
  <cp:lastModifiedBy>Kapitan</cp:lastModifiedBy>
  <cp:revision>30</cp:revision>
  <dcterms:modified xsi:type="dcterms:W3CDTF">2023-03-21T10:50:10Z</dcterms:modified>
</cp:coreProperties>
</file>