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84" r:id="rId3"/>
    <p:sldId id="285" r:id="rId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Inter" panose="020B0604020202020204" charset="0"/>
      <p:regular r:id="rId10"/>
      <p:bold r:id="rId11"/>
    </p:embeddedFont>
    <p:embeddedFont>
      <p:font typeface="Inter ExtraBold" panose="020B0604020202020204" charset="0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35">
          <p15:clr>
            <a:srgbClr val="A4A3A4"/>
          </p15:clr>
        </p15:guide>
        <p15:guide id="2" pos="5533">
          <p15:clr>
            <a:srgbClr val="A4A3A4"/>
          </p15:clr>
        </p15:guide>
        <p15:guide id="3" orient="horz" pos="22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76" y="48"/>
      </p:cViewPr>
      <p:guideLst>
        <p:guide orient="horz" pos="1435"/>
        <p:guide pos="5533"/>
        <p:guide orient="horz" pos="2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1e8ec970f_0_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g111e8ec970f_0_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1e8ec970f_0_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g111e8ec970f_0_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198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1e8ec970f_0_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g111e8ec970f_0_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357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swat@telesystem.e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swat@telesystem.e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60000" y="2571750"/>
            <a:ext cx="3384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cs" sz="1600" b="1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Introduction</a:t>
            </a:r>
            <a:endParaRPr sz="1600" b="1" i="0" u="none" strike="noStrike" cap="none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55" name="Google Shape;55;p13"/>
          <p:cNvGrpSpPr/>
          <p:nvPr/>
        </p:nvGrpSpPr>
        <p:grpSpPr>
          <a:xfrm>
            <a:off x="387275" y="2628579"/>
            <a:ext cx="196370" cy="281924"/>
            <a:chOff x="1188522" y="477150"/>
            <a:chExt cx="3203428" cy="4606602"/>
          </a:xfrm>
        </p:grpSpPr>
        <p:sp>
          <p:nvSpPr>
            <p:cNvPr id="56" name="Google Shape;56;p13"/>
            <p:cNvSpPr/>
            <p:nvPr/>
          </p:nvSpPr>
          <p:spPr>
            <a:xfrm>
              <a:off x="1188550" y="477150"/>
              <a:ext cx="3203400" cy="364500"/>
            </a:xfrm>
            <a:prstGeom prst="rect">
              <a:avLst/>
            </a:prstGeom>
            <a:solidFill>
              <a:srgbClr val="1AB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 rot="5400000">
              <a:off x="3845350" y="676505"/>
              <a:ext cx="728700" cy="364500"/>
            </a:xfrm>
            <a:prstGeom prst="rect">
              <a:avLst/>
            </a:prstGeom>
            <a:solidFill>
              <a:srgbClr val="1AB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 rot="-5400000">
              <a:off x="-809778" y="2492724"/>
              <a:ext cx="4361400" cy="364800"/>
            </a:xfrm>
            <a:prstGeom prst="rect">
              <a:avLst/>
            </a:prstGeom>
            <a:solidFill>
              <a:srgbClr val="1AB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1188575" y="4719252"/>
              <a:ext cx="728700" cy="364500"/>
            </a:xfrm>
            <a:prstGeom prst="rect">
              <a:avLst/>
            </a:prstGeom>
            <a:solidFill>
              <a:srgbClr val="1AB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</p:grpSp>
      <p:sp>
        <p:nvSpPr>
          <p:cNvPr id="60" name="Google Shape;60;p13"/>
          <p:cNvSpPr txBox="1"/>
          <p:nvPr/>
        </p:nvSpPr>
        <p:spPr>
          <a:xfrm>
            <a:off x="360000" y="3114157"/>
            <a:ext cx="8349300" cy="19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en-GB" dirty="0">
                <a:solidFill>
                  <a:schemeClr val="dk1"/>
                </a:solidFill>
                <a:latin typeface="Inter"/>
                <a:ea typeface="Inter"/>
              </a:rPr>
              <a:t>Telesystem-Mesko is a private company a leader in guidance subsystems for MANPADs and PGM. The most known end products are GROM and PIORUN MANDPADS with unpreceded efficiency evidenced in the conflicts in Georgia and Ukraine. </a:t>
            </a:r>
            <a:endParaRPr lang="pl-PL" dirty="0">
              <a:solidFill>
                <a:schemeClr val="dk1"/>
              </a:solidFill>
              <a:latin typeface="Inter"/>
              <a:ea typeface="Inter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l-PL" dirty="0" err="1">
                <a:solidFill>
                  <a:schemeClr val="dk1"/>
                </a:solidFill>
                <a:latin typeface="Inter"/>
                <a:ea typeface="Inter"/>
              </a:rPr>
              <a:t>Users</a:t>
            </a:r>
            <a:r>
              <a:rPr lang="pl-PL" dirty="0">
                <a:solidFill>
                  <a:schemeClr val="dk1"/>
                </a:solidFill>
                <a:latin typeface="Inter"/>
                <a:ea typeface="Inter"/>
              </a:rPr>
              <a:t> </a:t>
            </a:r>
            <a:r>
              <a:rPr lang="pl-PL" dirty="0" err="1">
                <a:solidFill>
                  <a:schemeClr val="dk1"/>
                </a:solidFill>
                <a:latin typeface="Inter"/>
                <a:ea typeface="Inter"/>
              </a:rPr>
              <a:t>include</a:t>
            </a:r>
            <a:r>
              <a:rPr lang="pl-PL" dirty="0">
                <a:solidFill>
                  <a:schemeClr val="dk1"/>
                </a:solidFill>
                <a:latin typeface="Inter"/>
                <a:ea typeface="Inter"/>
              </a:rPr>
              <a:t> </a:t>
            </a:r>
            <a:r>
              <a:rPr lang="pl-PL" dirty="0" err="1">
                <a:solidFill>
                  <a:schemeClr val="dk1"/>
                </a:solidFill>
                <a:latin typeface="Inter"/>
                <a:ea typeface="Inter"/>
              </a:rPr>
              <a:t>Polish</a:t>
            </a:r>
            <a:r>
              <a:rPr lang="pl-PL" dirty="0">
                <a:solidFill>
                  <a:schemeClr val="dk1"/>
                </a:solidFill>
                <a:latin typeface="Inter"/>
                <a:ea typeface="Inter"/>
              </a:rPr>
              <a:t> </a:t>
            </a:r>
            <a:r>
              <a:rPr lang="pl-PL" dirty="0" err="1">
                <a:solidFill>
                  <a:schemeClr val="dk1"/>
                </a:solidFill>
                <a:latin typeface="Inter"/>
                <a:ea typeface="Inter"/>
              </a:rPr>
              <a:t>Army</a:t>
            </a:r>
            <a:r>
              <a:rPr lang="pl-PL" dirty="0">
                <a:solidFill>
                  <a:schemeClr val="dk1"/>
                </a:solidFill>
                <a:latin typeface="Inter"/>
                <a:ea typeface="Inter"/>
              </a:rPr>
              <a:t>, US </a:t>
            </a:r>
            <a:r>
              <a:rPr lang="pl-PL" dirty="0" err="1">
                <a:solidFill>
                  <a:schemeClr val="dk1"/>
                </a:solidFill>
                <a:latin typeface="Inter"/>
                <a:ea typeface="Inter"/>
              </a:rPr>
              <a:t>Army</a:t>
            </a:r>
            <a:r>
              <a:rPr lang="pl-PL" dirty="0">
                <a:solidFill>
                  <a:schemeClr val="dk1"/>
                </a:solidFill>
                <a:latin typeface="Inter"/>
                <a:ea typeface="Inter"/>
              </a:rPr>
              <a:t>, </a:t>
            </a:r>
            <a:r>
              <a:rPr lang="pl-PL" dirty="0" err="1">
                <a:solidFill>
                  <a:schemeClr val="dk1"/>
                </a:solidFill>
                <a:latin typeface="Inter"/>
                <a:ea typeface="Inter"/>
              </a:rPr>
              <a:t>Armed</a:t>
            </a:r>
            <a:r>
              <a:rPr lang="pl-PL" dirty="0">
                <a:solidFill>
                  <a:schemeClr val="dk1"/>
                </a:solidFill>
                <a:latin typeface="Inter"/>
                <a:ea typeface="Inter"/>
              </a:rPr>
              <a:t> </a:t>
            </a:r>
            <a:r>
              <a:rPr lang="pl-PL" dirty="0" err="1">
                <a:solidFill>
                  <a:schemeClr val="dk1"/>
                </a:solidFill>
                <a:latin typeface="Inter"/>
                <a:ea typeface="Inter"/>
              </a:rPr>
              <a:t>Forces</a:t>
            </a:r>
            <a:r>
              <a:rPr lang="pl-PL" dirty="0">
                <a:solidFill>
                  <a:schemeClr val="dk1"/>
                </a:solidFill>
                <a:latin typeface="Inter"/>
                <a:ea typeface="Inter"/>
              </a:rPr>
              <a:t> of </a:t>
            </a:r>
            <a:r>
              <a:rPr lang="pl-PL" dirty="0" err="1">
                <a:solidFill>
                  <a:schemeClr val="dk1"/>
                </a:solidFill>
                <a:latin typeface="Inter"/>
                <a:ea typeface="Inter"/>
              </a:rPr>
              <a:t>Ukraine</a:t>
            </a:r>
            <a:r>
              <a:rPr lang="pl-PL" dirty="0">
                <a:solidFill>
                  <a:schemeClr val="dk1"/>
                </a:solidFill>
                <a:latin typeface="Inter"/>
                <a:ea typeface="Inter"/>
              </a:rPr>
              <a:t>  and </a:t>
            </a:r>
            <a:r>
              <a:rPr lang="pl-PL" dirty="0" err="1">
                <a:solidFill>
                  <a:schemeClr val="dk1"/>
                </a:solidFill>
                <a:latin typeface="Inter"/>
                <a:ea typeface="Inter"/>
              </a:rPr>
              <a:t>other</a:t>
            </a:r>
            <a:r>
              <a:rPr lang="pl-PL" dirty="0">
                <a:solidFill>
                  <a:schemeClr val="dk1"/>
                </a:solidFill>
                <a:latin typeface="Inter"/>
                <a:ea typeface="Inter"/>
              </a:rPr>
              <a:t> </a:t>
            </a:r>
            <a:r>
              <a:rPr lang="pl-PL" dirty="0" err="1">
                <a:solidFill>
                  <a:schemeClr val="dk1"/>
                </a:solidFill>
                <a:latin typeface="Inter"/>
                <a:ea typeface="Inter"/>
              </a:rPr>
              <a:t>countries</a:t>
            </a:r>
            <a:endParaRPr lang="en-GB" dirty="0">
              <a:solidFill>
                <a:schemeClr val="dk1"/>
              </a:solidFill>
              <a:latin typeface="Inter"/>
              <a:ea typeface="Inter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en-GB" dirty="0">
                <a:solidFill>
                  <a:schemeClr val="dk1"/>
                </a:solidFill>
                <a:latin typeface="Inter"/>
                <a:ea typeface="Inter"/>
              </a:rPr>
              <a:t>The Company specializes in IR</a:t>
            </a:r>
            <a:r>
              <a:rPr lang="pl-PL" dirty="0">
                <a:solidFill>
                  <a:schemeClr val="dk1"/>
                </a:solidFill>
                <a:latin typeface="Inter"/>
                <a:ea typeface="Inter"/>
              </a:rPr>
              <a:t> </a:t>
            </a:r>
            <a:r>
              <a:rPr lang="pl-PL" dirty="0" err="1">
                <a:solidFill>
                  <a:schemeClr val="dk1"/>
                </a:solidFill>
                <a:latin typeface="Inter"/>
                <a:ea typeface="Inter"/>
              </a:rPr>
              <a:t>seekers</a:t>
            </a:r>
            <a:r>
              <a:rPr lang="pl-PL" dirty="0">
                <a:solidFill>
                  <a:schemeClr val="dk1"/>
                </a:solidFill>
                <a:latin typeface="Inter"/>
                <a:ea typeface="Inter"/>
              </a:rPr>
              <a:t>,</a:t>
            </a:r>
            <a:r>
              <a:rPr lang="en-GB" dirty="0">
                <a:solidFill>
                  <a:schemeClr val="dk1"/>
                </a:solidFill>
                <a:latin typeface="Inter"/>
                <a:ea typeface="Inter"/>
              </a:rPr>
              <a:t> cry</a:t>
            </a:r>
            <a:r>
              <a:rPr lang="pl-PL" dirty="0">
                <a:solidFill>
                  <a:schemeClr val="dk1"/>
                </a:solidFill>
                <a:latin typeface="Inter"/>
                <a:ea typeface="Inter"/>
              </a:rPr>
              <a:t>o-</a:t>
            </a:r>
            <a:r>
              <a:rPr lang="en-GB" dirty="0">
                <a:solidFill>
                  <a:schemeClr val="dk1"/>
                </a:solidFill>
                <a:latin typeface="Inter"/>
                <a:ea typeface="Inter"/>
              </a:rPr>
              <a:t>cooled detectors, laser </a:t>
            </a:r>
            <a:r>
              <a:rPr lang="pl-PL" dirty="0">
                <a:solidFill>
                  <a:schemeClr val="dk1"/>
                </a:solidFill>
                <a:latin typeface="Inter"/>
                <a:ea typeface="Inter"/>
              </a:rPr>
              <a:t>desygnator </a:t>
            </a:r>
            <a:r>
              <a:rPr lang="en-GB" dirty="0">
                <a:solidFill>
                  <a:schemeClr val="dk1"/>
                </a:solidFill>
                <a:latin typeface="Inter"/>
                <a:ea typeface="Inter"/>
              </a:rPr>
              <a:t>systems</a:t>
            </a:r>
            <a:r>
              <a:rPr lang="pl-PL" dirty="0">
                <a:solidFill>
                  <a:schemeClr val="dk1"/>
                </a:solidFill>
                <a:latin typeface="Inter"/>
                <a:ea typeface="Inter"/>
              </a:rPr>
              <a:t>, </a:t>
            </a:r>
            <a:r>
              <a:rPr lang="pl-PL" dirty="0" err="1">
                <a:solidFill>
                  <a:schemeClr val="dk1"/>
                </a:solidFill>
                <a:latin typeface="Inter"/>
                <a:ea typeface="Inter"/>
              </a:rPr>
              <a:t>custom</a:t>
            </a:r>
            <a:r>
              <a:rPr lang="pl-PL" dirty="0">
                <a:solidFill>
                  <a:schemeClr val="dk1"/>
                </a:solidFill>
                <a:latin typeface="Inter"/>
                <a:ea typeface="Inter"/>
              </a:rPr>
              <a:t> </a:t>
            </a:r>
            <a:r>
              <a:rPr lang="pl-PL" dirty="0" err="1">
                <a:solidFill>
                  <a:schemeClr val="dk1"/>
                </a:solidFill>
                <a:latin typeface="Inter"/>
                <a:ea typeface="Inter"/>
              </a:rPr>
              <a:t>analogue</a:t>
            </a:r>
            <a:r>
              <a:rPr lang="pl-PL" dirty="0">
                <a:solidFill>
                  <a:schemeClr val="dk1"/>
                </a:solidFill>
                <a:latin typeface="Inter"/>
                <a:ea typeface="Inter"/>
              </a:rPr>
              <a:t> and </a:t>
            </a:r>
            <a:r>
              <a:rPr lang="pl-PL" dirty="0" err="1">
                <a:solidFill>
                  <a:schemeClr val="dk1"/>
                </a:solidFill>
                <a:latin typeface="Inter"/>
                <a:ea typeface="Inter"/>
              </a:rPr>
              <a:t>digidal</a:t>
            </a:r>
            <a:r>
              <a:rPr lang="pl-PL" dirty="0">
                <a:solidFill>
                  <a:schemeClr val="dk1"/>
                </a:solidFill>
                <a:latin typeface="Inter"/>
                <a:ea typeface="Inter"/>
              </a:rPr>
              <a:t> </a:t>
            </a:r>
            <a:r>
              <a:rPr lang="pl-PL" dirty="0" err="1">
                <a:solidFill>
                  <a:schemeClr val="dk1"/>
                </a:solidFill>
                <a:latin typeface="Inter"/>
                <a:ea typeface="Inter"/>
              </a:rPr>
              <a:t>elcetronics</a:t>
            </a:r>
            <a:r>
              <a:rPr lang="pl-PL" dirty="0">
                <a:solidFill>
                  <a:schemeClr val="dk1"/>
                </a:solidFill>
                <a:latin typeface="Inter"/>
                <a:ea typeface="Inter"/>
              </a:rPr>
              <a:t>, hard </a:t>
            </a:r>
            <a:r>
              <a:rPr lang="pl-PL" dirty="0" err="1">
                <a:solidFill>
                  <a:schemeClr val="dk1"/>
                </a:solidFill>
                <a:latin typeface="Inter"/>
                <a:ea typeface="Inter"/>
              </a:rPr>
              <a:t>gun</a:t>
            </a:r>
            <a:r>
              <a:rPr lang="pl-PL" dirty="0">
                <a:solidFill>
                  <a:schemeClr val="dk1"/>
                </a:solidFill>
                <a:latin typeface="Inter"/>
                <a:ea typeface="Inter"/>
              </a:rPr>
              <a:t> </a:t>
            </a:r>
            <a:r>
              <a:rPr lang="pl-PL" dirty="0" err="1">
                <a:solidFill>
                  <a:schemeClr val="dk1"/>
                </a:solidFill>
                <a:latin typeface="Inter"/>
                <a:ea typeface="Inter"/>
              </a:rPr>
              <a:t>electronics</a:t>
            </a:r>
            <a:r>
              <a:rPr lang="pl-PL" dirty="0">
                <a:solidFill>
                  <a:schemeClr val="dk1"/>
                </a:solidFill>
                <a:latin typeface="Inter"/>
                <a:ea typeface="Inter"/>
              </a:rPr>
              <a:t>.</a:t>
            </a:r>
            <a:endParaRPr lang="en-GB" dirty="0">
              <a:solidFill>
                <a:schemeClr val="dk1"/>
              </a:solidFill>
              <a:latin typeface="Inter"/>
              <a:ea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217125" y="319125"/>
            <a:ext cx="5782800" cy="207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dk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Telesystem-Mesko</a:t>
            </a:r>
            <a:endParaRPr sz="2000" dirty="0">
              <a:solidFill>
                <a:schemeClr val="dk1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u="sng" dirty="0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</a:rPr>
              <a:t>www.telesystem.eu</a:t>
            </a:r>
            <a:endParaRPr sz="16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cs" sz="20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Arkadiusz Swat</a:t>
            </a:r>
            <a:endParaRPr sz="2000"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Chief Engineer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aswat@telesystem.eu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1EEA400-CB85-4FCF-5DDE-16EC4A7EF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2033" y="199394"/>
            <a:ext cx="1354689" cy="186598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DEBF501-6423-D965-7F94-2057C4C6CE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0427" y="433661"/>
            <a:ext cx="2790825" cy="15144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/>
        </p:nvSpPr>
        <p:spPr>
          <a:xfrm>
            <a:off x="217125" y="319125"/>
            <a:ext cx="5782800" cy="207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dk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Telesystem-Mesko</a:t>
            </a:r>
            <a:endParaRPr sz="2000" dirty="0">
              <a:solidFill>
                <a:schemeClr val="dk1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u="sng" dirty="0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</a:rPr>
              <a:t>www.telesystem.eu</a:t>
            </a:r>
            <a:endParaRPr sz="16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cs" sz="20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Arkadiusz Swat</a:t>
            </a:r>
            <a:endParaRPr sz="2000"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Chief Engineer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aswat@telesystem.eu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80;p14">
            <a:extLst>
              <a:ext uri="{FF2B5EF4-FFF2-40B4-BE49-F238E27FC236}">
                <a16:creationId xmlns:a16="http://schemas.microsoft.com/office/drawing/2014/main" id="{2E8A07F3-A5E6-7FA3-BD05-443B98EF988C}"/>
              </a:ext>
            </a:extLst>
          </p:cNvPr>
          <p:cNvSpPr txBox="1"/>
          <p:nvPr/>
        </p:nvSpPr>
        <p:spPr>
          <a:xfrm>
            <a:off x="419510" y="2945150"/>
            <a:ext cx="3852000" cy="209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+mj-lt"/>
              <a:buAutoNum type="arabicPeriod"/>
            </a:pPr>
            <a:r>
              <a:rPr lang="pl-PL" i="1" dirty="0">
                <a:solidFill>
                  <a:schemeClr val="dk1"/>
                </a:solidFill>
                <a:latin typeface="Inter"/>
                <a:ea typeface="Inter"/>
              </a:rPr>
              <a:t> Single and </a:t>
            </a:r>
            <a:r>
              <a:rPr lang="pl-PL" i="1" dirty="0" err="1">
                <a:solidFill>
                  <a:schemeClr val="dk1"/>
                </a:solidFill>
                <a:latin typeface="Inter"/>
                <a:ea typeface="Inter"/>
              </a:rPr>
              <a:t>multielement</a:t>
            </a:r>
            <a:r>
              <a:rPr lang="pl-PL" i="1" dirty="0">
                <a:solidFill>
                  <a:schemeClr val="dk1"/>
                </a:solidFill>
                <a:latin typeface="Inter"/>
                <a:ea typeface="Inter"/>
              </a:rPr>
              <a:t> IR </a:t>
            </a:r>
            <a:r>
              <a:rPr lang="pl-PL" i="1" dirty="0" err="1">
                <a:solidFill>
                  <a:schemeClr val="dk1"/>
                </a:solidFill>
                <a:latin typeface="Inter"/>
                <a:ea typeface="Inter"/>
              </a:rPr>
              <a:t>cryo-cooled</a:t>
            </a:r>
            <a:r>
              <a:rPr lang="pl-PL" i="1" dirty="0">
                <a:solidFill>
                  <a:schemeClr val="dk1"/>
                </a:solidFill>
                <a:latin typeface="Inter"/>
                <a:ea typeface="Inter"/>
              </a:rPr>
              <a:t> </a:t>
            </a:r>
            <a:r>
              <a:rPr lang="pl-PL" i="1" dirty="0" err="1">
                <a:solidFill>
                  <a:schemeClr val="dk1"/>
                </a:solidFill>
                <a:latin typeface="Inter"/>
                <a:ea typeface="Inter"/>
              </a:rPr>
              <a:t>detectors</a:t>
            </a:r>
            <a:r>
              <a:rPr lang="pl-PL" i="1" dirty="0">
                <a:solidFill>
                  <a:schemeClr val="dk1"/>
                </a:solidFill>
                <a:latin typeface="Inter"/>
                <a:ea typeface="Inter"/>
              </a:rPr>
              <a:t>(</a:t>
            </a:r>
            <a:r>
              <a:rPr lang="pl-PL" i="1" dirty="0" err="1">
                <a:solidFill>
                  <a:schemeClr val="dk1"/>
                </a:solidFill>
                <a:latin typeface="Inter"/>
                <a:ea typeface="Inter"/>
              </a:rPr>
              <a:t>InSb</a:t>
            </a:r>
            <a:r>
              <a:rPr lang="pl-PL" i="1" dirty="0">
                <a:solidFill>
                  <a:schemeClr val="dk1"/>
                </a:solidFill>
                <a:latin typeface="Inter"/>
                <a:ea typeface="Inter"/>
              </a:rPr>
              <a:t>)</a:t>
            </a:r>
          </a:p>
          <a:p>
            <a:pPr>
              <a:buFont typeface="+mj-lt"/>
              <a:buAutoNum type="arabicPeriod"/>
            </a:pPr>
            <a:r>
              <a:rPr lang="en-US" i="1" dirty="0">
                <a:solidFill>
                  <a:schemeClr val="dk1"/>
                </a:solidFill>
                <a:latin typeface="Inter"/>
                <a:ea typeface="Inter"/>
              </a:rPr>
              <a:t> Military </a:t>
            </a:r>
            <a:r>
              <a:rPr lang="pl-PL" i="1" dirty="0">
                <a:solidFill>
                  <a:schemeClr val="dk1"/>
                </a:solidFill>
                <a:latin typeface="Inter"/>
                <a:ea typeface="Inter"/>
              </a:rPr>
              <a:t>Electronics</a:t>
            </a:r>
            <a:endParaRPr lang="en-US" i="1" dirty="0">
              <a:solidFill>
                <a:schemeClr val="dk1"/>
              </a:solidFill>
              <a:latin typeface="Inter"/>
              <a:ea typeface="Inter"/>
            </a:endParaRPr>
          </a:p>
          <a:p>
            <a:pPr algn="l">
              <a:buFont typeface="+mj-lt"/>
              <a:buAutoNum type="arabicPeriod"/>
            </a:pPr>
            <a:r>
              <a:rPr lang="pl-PL" i="1" dirty="0">
                <a:solidFill>
                  <a:schemeClr val="dk1"/>
                </a:solidFill>
                <a:latin typeface="Inter"/>
                <a:ea typeface="Inter"/>
              </a:rPr>
              <a:t> </a:t>
            </a:r>
            <a:r>
              <a:rPr lang="en-US" i="1" dirty="0">
                <a:solidFill>
                  <a:schemeClr val="dk1"/>
                </a:solidFill>
                <a:latin typeface="Inter"/>
                <a:ea typeface="Inter"/>
              </a:rPr>
              <a:t>Laser </a:t>
            </a:r>
            <a:r>
              <a:rPr lang="pl-PL" i="1" dirty="0" err="1">
                <a:solidFill>
                  <a:schemeClr val="dk1"/>
                </a:solidFill>
                <a:latin typeface="Inter"/>
                <a:ea typeface="Inter"/>
              </a:rPr>
              <a:t>Designators</a:t>
            </a:r>
            <a:r>
              <a:rPr lang="pl-PL" i="1" dirty="0">
                <a:solidFill>
                  <a:schemeClr val="dk1"/>
                </a:solidFill>
                <a:latin typeface="Inter"/>
                <a:ea typeface="Inter"/>
              </a:rPr>
              <a:t> </a:t>
            </a:r>
            <a:r>
              <a:rPr lang="pl-PL" i="1" dirty="0" err="1">
                <a:solidFill>
                  <a:schemeClr val="dk1"/>
                </a:solidFill>
                <a:latin typeface="Inter"/>
                <a:ea typeface="Inter"/>
              </a:rPr>
              <a:t>acc.STANAG</a:t>
            </a:r>
            <a:endParaRPr lang="en-US" i="1" dirty="0">
              <a:solidFill>
                <a:schemeClr val="dk1"/>
              </a:solidFill>
              <a:latin typeface="Inter"/>
              <a:ea typeface="Inter"/>
            </a:endParaRPr>
          </a:p>
          <a:p>
            <a:pPr algn="l">
              <a:buFont typeface="+mj-lt"/>
              <a:buAutoNum type="arabicPeriod"/>
            </a:pPr>
            <a:r>
              <a:rPr lang="pl-PL" i="1" dirty="0">
                <a:solidFill>
                  <a:schemeClr val="dk1"/>
                </a:solidFill>
                <a:latin typeface="Inter"/>
                <a:ea typeface="Inter"/>
              </a:rPr>
              <a:t> 3D CMM and Optical </a:t>
            </a:r>
            <a:r>
              <a:rPr lang="pl-PL" i="1" dirty="0" err="1">
                <a:solidFill>
                  <a:schemeClr val="dk1"/>
                </a:solidFill>
                <a:latin typeface="Inter"/>
                <a:ea typeface="Inter"/>
              </a:rPr>
              <a:t>Metrology</a:t>
            </a:r>
            <a:endParaRPr lang="en-US" i="1" dirty="0">
              <a:solidFill>
                <a:schemeClr val="dk1"/>
              </a:solidFill>
              <a:latin typeface="Inter"/>
              <a:ea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" name="Google Shape;81;p14">
            <a:extLst>
              <a:ext uri="{FF2B5EF4-FFF2-40B4-BE49-F238E27FC236}">
                <a16:creationId xmlns:a16="http://schemas.microsoft.com/office/drawing/2014/main" id="{8C73F90A-693D-301C-9163-ADF46CEE2754}"/>
              </a:ext>
            </a:extLst>
          </p:cNvPr>
          <p:cNvSpPr txBox="1"/>
          <p:nvPr/>
        </p:nvSpPr>
        <p:spPr>
          <a:xfrm>
            <a:off x="4916760" y="2945150"/>
            <a:ext cx="38520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+mj-lt"/>
              <a:buAutoNum type="arabicPeriod"/>
            </a:pPr>
            <a:r>
              <a:rPr lang="pl-PL" dirty="0">
                <a:solidFill>
                  <a:schemeClr val="dk1"/>
                </a:solidFill>
                <a:latin typeface="Inter"/>
                <a:ea typeface="Inter"/>
              </a:rPr>
              <a:t> </a:t>
            </a:r>
            <a:r>
              <a:rPr lang="en-US" dirty="0">
                <a:solidFill>
                  <a:schemeClr val="dk1"/>
                </a:solidFill>
                <a:latin typeface="Inter"/>
                <a:ea typeface="Inter"/>
              </a:rPr>
              <a:t>R&amp;D COLLABORATION</a:t>
            </a:r>
            <a:r>
              <a:rPr lang="pl-PL" dirty="0">
                <a:solidFill>
                  <a:schemeClr val="dk1"/>
                </a:solidFill>
                <a:latin typeface="Inter"/>
                <a:ea typeface="Inter"/>
              </a:rPr>
              <a:t> in IR </a:t>
            </a:r>
            <a:r>
              <a:rPr lang="pl-PL" dirty="0" err="1">
                <a:solidFill>
                  <a:schemeClr val="dk1"/>
                </a:solidFill>
                <a:latin typeface="Inter"/>
                <a:ea typeface="Inter"/>
              </a:rPr>
              <a:t>detection</a:t>
            </a:r>
            <a:r>
              <a:rPr lang="pl-PL" dirty="0">
                <a:solidFill>
                  <a:schemeClr val="dk1"/>
                </a:solidFill>
                <a:latin typeface="Inter"/>
                <a:ea typeface="Inter"/>
              </a:rPr>
              <a:t> and </a:t>
            </a:r>
            <a:r>
              <a:rPr lang="pl-PL" dirty="0" err="1">
                <a:solidFill>
                  <a:schemeClr val="dk1"/>
                </a:solidFill>
                <a:latin typeface="Inter"/>
                <a:ea typeface="Inter"/>
              </a:rPr>
              <a:t>optronics</a:t>
            </a:r>
            <a:endParaRPr lang="en-US" sz="1200" dirty="0">
              <a:solidFill>
                <a:schemeClr val="dk1"/>
              </a:solidFill>
              <a:latin typeface="Inter"/>
              <a:ea typeface="Inter"/>
            </a:endParaRPr>
          </a:p>
          <a:p>
            <a:pPr algn="l">
              <a:buFont typeface="+mj-lt"/>
              <a:buAutoNum type="arabicPeriod" startAt="2"/>
            </a:pPr>
            <a:r>
              <a:rPr lang="pl-PL" dirty="0">
                <a:solidFill>
                  <a:schemeClr val="dk1"/>
                </a:solidFill>
                <a:latin typeface="Inter"/>
                <a:ea typeface="Inter"/>
              </a:rPr>
              <a:t>SALES in </a:t>
            </a:r>
            <a:r>
              <a:rPr lang="pl-PL" dirty="0" err="1">
                <a:solidFill>
                  <a:schemeClr val="dk1"/>
                </a:solidFill>
                <a:latin typeface="Inter"/>
                <a:ea typeface="Inter"/>
              </a:rPr>
              <a:t>custom</a:t>
            </a:r>
            <a:r>
              <a:rPr lang="pl-PL" dirty="0">
                <a:solidFill>
                  <a:schemeClr val="dk1"/>
                </a:solidFill>
                <a:latin typeface="Inter"/>
                <a:ea typeface="Inter"/>
              </a:rPr>
              <a:t> </a:t>
            </a:r>
            <a:r>
              <a:rPr lang="pl-PL" dirty="0" err="1">
                <a:solidFill>
                  <a:schemeClr val="dk1"/>
                </a:solidFill>
                <a:latin typeface="Inter"/>
                <a:ea typeface="Inter"/>
              </a:rPr>
              <a:t>detectors</a:t>
            </a:r>
            <a:r>
              <a:rPr lang="pl-PL" dirty="0">
                <a:solidFill>
                  <a:schemeClr val="dk1"/>
                </a:solidFill>
                <a:latin typeface="Inter"/>
                <a:ea typeface="Inter"/>
              </a:rPr>
              <a:t> and laser </a:t>
            </a:r>
            <a:r>
              <a:rPr lang="pl-PL" dirty="0" err="1">
                <a:solidFill>
                  <a:schemeClr val="dk1"/>
                </a:solidFill>
                <a:latin typeface="Inter"/>
                <a:ea typeface="Inter"/>
              </a:rPr>
              <a:t>designators</a:t>
            </a:r>
            <a:endParaRPr i="0" u="none" strike="noStrike" cap="none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" name="Google Shape;68;p14">
            <a:extLst>
              <a:ext uri="{FF2B5EF4-FFF2-40B4-BE49-F238E27FC236}">
                <a16:creationId xmlns:a16="http://schemas.microsoft.com/office/drawing/2014/main" id="{41B78249-7AD7-6BF5-7D88-D40E2698888F}"/>
              </a:ext>
            </a:extLst>
          </p:cNvPr>
          <p:cNvSpPr txBox="1"/>
          <p:nvPr/>
        </p:nvSpPr>
        <p:spPr>
          <a:xfrm>
            <a:off x="360000" y="2571750"/>
            <a:ext cx="3384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cs" sz="1600" b="1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We </a:t>
            </a:r>
            <a:r>
              <a:rPr lang="cs" sz="16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offer</a:t>
            </a:r>
            <a:endParaRPr sz="1600" b="1" i="0" u="none" strike="noStrike" cap="none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6" name="Google Shape;69;p14">
            <a:extLst>
              <a:ext uri="{FF2B5EF4-FFF2-40B4-BE49-F238E27FC236}">
                <a16:creationId xmlns:a16="http://schemas.microsoft.com/office/drawing/2014/main" id="{505C64DC-FF99-3D78-DFB3-7E57082D700A}"/>
              </a:ext>
            </a:extLst>
          </p:cNvPr>
          <p:cNvGrpSpPr/>
          <p:nvPr/>
        </p:nvGrpSpPr>
        <p:grpSpPr>
          <a:xfrm>
            <a:off x="387275" y="2628579"/>
            <a:ext cx="196370" cy="281924"/>
            <a:chOff x="1188522" y="477150"/>
            <a:chExt cx="3203428" cy="4606602"/>
          </a:xfrm>
        </p:grpSpPr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2DEBD1-6FE6-1228-807B-3BA3ABC23758}"/>
                </a:ext>
              </a:extLst>
            </p:cNvPr>
            <p:cNvSpPr/>
            <p:nvPr/>
          </p:nvSpPr>
          <p:spPr>
            <a:xfrm>
              <a:off x="1188550" y="477150"/>
              <a:ext cx="3203400" cy="364500"/>
            </a:xfrm>
            <a:prstGeom prst="rect">
              <a:avLst/>
            </a:prstGeom>
            <a:solidFill>
              <a:srgbClr val="1AB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91599AFC-D3C8-D552-E36F-31BE7C08839B}"/>
                </a:ext>
              </a:extLst>
            </p:cNvPr>
            <p:cNvSpPr/>
            <p:nvPr/>
          </p:nvSpPr>
          <p:spPr>
            <a:xfrm rot="5400000">
              <a:off x="3845350" y="676505"/>
              <a:ext cx="728700" cy="364500"/>
            </a:xfrm>
            <a:prstGeom prst="rect">
              <a:avLst/>
            </a:prstGeom>
            <a:solidFill>
              <a:srgbClr val="1AB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8335A3D6-715B-5B40-E3B2-91DCCC14B861}"/>
                </a:ext>
              </a:extLst>
            </p:cNvPr>
            <p:cNvSpPr/>
            <p:nvPr/>
          </p:nvSpPr>
          <p:spPr>
            <a:xfrm rot="-5400000">
              <a:off x="-809778" y="2492724"/>
              <a:ext cx="4361400" cy="364800"/>
            </a:xfrm>
            <a:prstGeom prst="rect">
              <a:avLst/>
            </a:prstGeom>
            <a:solidFill>
              <a:srgbClr val="1AB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A33E2A79-9E16-6356-59DB-125A8CF6B9DC}"/>
                </a:ext>
              </a:extLst>
            </p:cNvPr>
            <p:cNvSpPr/>
            <p:nvPr/>
          </p:nvSpPr>
          <p:spPr>
            <a:xfrm>
              <a:off x="1188575" y="4719252"/>
              <a:ext cx="728700" cy="364500"/>
            </a:xfrm>
            <a:prstGeom prst="rect">
              <a:avLst/>
            </a:prstGeom>
            <a:solidFill>
              <a:srgbClr val="1AB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</p:grpSp>
      <p:sp>
        <p:nvSpPr>
          <p:cNvPr id="12" name="Google Shape;74;p14">
            <a:extLst>
              <a:ext uri="{FF2B5EF4-FFF2-40B4-BE49-F238E27FC236}">
                <a16:creationId xmlns:a16="http://schemas.microsoft.com/office/drawing/2014/main" id="{E0E0A5D6-B600-BDFC-3004-8EF7F16FC556}"/>
              </a:ext>
            </a:extLst>
          </p:cNvPr>
          <p:cNvSpPr txBox="1"/>
          <p:nvPr/>
        </p:nvSpPr>
        <p:spPr>
          <a:xfrm>
            <a:off x="4932000" y="2571750"/>
            <a:ext cx="3384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cs" sz="1600" b="1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We are looking for</a:t>
            </a:r>
            <a:endParaRPr sz="1600" b="1" i="0" u="none" strike="noStrike" cap="none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3" name="Google Shape;75;p14">
            <a:extLst>
              <a:ext uri="{FF2B5EF4-FFF2-40B4-BE49-F238E27FC236}">
                <a16:creationId xmlns:a16="http://schemas.microsoft.com/office/drawing/2014/main" id="{1CBA3DCE-FFFC-69CC-60A0-8BE21B08311E}"/>
              </a:ext>
            </a:extLst>
          </p:cNvPr>
          <p:cNvGrpSpPr/>
          <p:nvPr/>
        </p:nvGrpSpPr>
        <p:grpSpPr>
          <a:xfrm>
            <a:off x="4959275" y="2628579"/>
            <a:ext cx="196370" cy="281924"/>
            <a:chOff x="1188522" y="477150"/>
            <a:chExt cx="3203428" cy="4606602"/>
          </a:xfrm>
        </p:grpSpPr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A2C2BD1B-D993-19BC-C039-47A3140D61E2}"/>
                </a:ext>
              </a:extLst>
            </p:cNvPr>
            <p:cNvSpPr/>
            <p:nvPr/>
          </p:nvSpPr>
          <p:spPr>
            <a:xfrm>
              <a:off x="1188550" y="477150"/>
              <a:ext cx="3203400" cy="364500"/>
            </a:xfrm>
            <a:prstGeom prst="rect">
              <a:avLst/>
            </a:prstGeom>
            <a:solidFill>
              <a:srgbClr val="1AB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2BE8D3D0-A559-D443-FFF2-825B0BE0FD19}"/>
                </a:ext>
              </a:extLst>
            </p:cNvPr>
            <p:cNvSpPr/>
            <p:nvPr/>
          </p:nvSpPr>
          <p:spPr>
            <a:xfrm rot="5400000">
              <a:off x="3845350" y="676505"/>
              <a:ext cx="728700" cy="364500"/>
            </a:xfrm>
            <a:prstGeom prst="rect">
              <a:avLst/>
            </a:prstGeom>
            <a:solidFill>
              <a:srgbClr val="1AB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7362DFB3-6DB5-05FD-D7E7-1990DD410791}"/>
                </a:ext>
              </a:extLst>
            </p:cNvPr>
            <p:cNvSpPr/>
            <p:nvPr/>
          </p:nvSpPr>
          <p:spPr>
            <a:xfrm rot="-5400000">
              <a:off x="-809778" y="2492724"/>
              <a:ext cx="4361400" cy="364800"/>
            </a:xfrm>
            <a:prstGeom prst="rect">
              <a:avLst/>
            </a:prstGeom>
            <a:solidFill>
              <a:srgbClr val="1AB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ED451961-654D-BE2C-6CD6-87E9B36016C6}"/>
                </a:ext>
              </a:extLst>
            </p:cNvPr>
            <p:cNvSpPr/>
            <p:nvPr/>
          </p:nvSpPr>
          <p:spPr>
            <a:xfrm>
              <a:off x="1188575" y="4719252"/>
              <a:ext cx="728700" cy="364500"/>
            </a:xfrm>
            <a:prstGeom prst="rect">
              <a:avLst/>
            </a:prstGeom>
            <a:solidFill>
              <a:srgbClr val="1AB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</p:grpSp>
      <p:pic>
        <p:nvPicPr>
          <p:cNvPr id="19" name="Obraz 18">
            <a:extLst>
              <a:ext uri="{FF2B5EF4-FFF2-40B4-BE49-F238E27FC236}">
                <a16:creationId xmlns:a16="http://schemas.microsoft.com/office/drawing/2014/main" id="{DB7F740B-FE66-79E2-7408-87EE1F323C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678" y="216858"/>
            <a:ext cx="3677739" cy="95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17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C:\Users\sony\Desktop\Bieżące\Marketing\Materiały reklamowe\Zdjęcia Zieliński Raport\Krzemowy detektor kwadrantowy  do półaktywnej laserowej głowicy samonaprowadzania pocisku artyleryjskiego.JPG">
            <a:extLst>
              <a:ext uri="{FF2B5EF4-FFF2-40B4-BE49-F238E27FC236}">
                <a16:creationId xmlns:a16="http://schemas.microsoft.com/office/drawing/2014/main" id="{B2C5F2E3-734C-0F78-BEAB-90EA7A639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491" y="3187732"/>
            <a:ext cx="2041555" cy="177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67D0DA52-9CFA-C9D8-9A96-BBA2B296C7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34" b="96473" l="10000" r="90000">
                        <a14:foregroundMark x1="27500" y1="52449" x2="53091" y2="86741"/>
                        <a14:foregroundMark x1="31864" y1="73939" x2="58182" y2="35794"/>
                        <a14:foregroundMark x1="39818" y1="92293" x2="56727" y2="75310"/>
                        <a14:foregroundMark x1="25274" y1="41631" x2="39900" y2="20601"/>
                        <a14:foregroundMark x1="33831" y1="70243" x2="54328" y2="65236"/>
                        <a14:foregroundMark x1="51144" y1="25179" x2="61194" y2="10157"/>
                        <a14:foregroundMark x1="26667" y1="32189" x2="30050" y2="28898"/>
                        <a14:foregroundMark x1="26269" y1="32475" x2="26965" y2="31474"/>
                        <a14:foregroundMark x1="26667" y1="31617" x2="29254" y2="29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116" y="354332"/>
            <a:ext cx="2977734" cy="2071652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56557D75-F5E3-8E60-0150-6D7A877B2D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495" y="185134"/>
            <a:ext cx="4940760" cy="3293840"/>
          </a:xfrm>
          <a:prstGeom prst="rect">
            <a:avLst/>
          </a:prstGeom>
        </p:spPr>
      </p:pic>
      <p:pic>
        <p:nvPicPr>
          <p:cNvPr id="21" name="Obraz 1">
            <a:extLst>
              <a:ext uri="{FF2B5EF4-FFF2-40B4-BE49-F238E27FC236}">
                <a16:creationId xmlns:a16="http://schemas.microsoft.com/office/drawing/2014/main" id="{9F3654C0-A439-04B7-4714-4C33B4E69D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878" y="2652453"/>
            <a:ext cx="1160580" cy="25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548AFCD3-CDD5-3159-992D-BA8A3D45F0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3" y="30038"/>
            <a:ext cx="2924704" cy="761838"/>
          </a:xfrm>
          <a:prstGeom prst="rect">
            <a:avLst/>
          </a:prstGeom>
        </p:spPr>
      </p:pic>
      <p:pic>
        <p:nvPicPr>
          <p:cNvPr id="23" name="Obraz 22" descr="Obraz zawierający motocykl, czarny, mężczyzna, jazda&#10;&#10;Opis wygenerowany automatycznie">
            <a:extLst>
              <a:ext uri="{FF2B5EF4-FFF2-40B4-BE49-F238E27FC236}">
                <a16:creationId xmlns:a16="http://schemas.microsoft.com/office/drawing/2014/main" id="{17C90F2E-3780-AB24-7D76-16D788C309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374" y="1244814"/>
            <a:ext cx="4345853" cy="325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9716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2812</TotalTime>
  <Words>157</Words>
  <Application>Microsoft Office PowerPoint</Application>
  <PresentationFormat>Pokaz na ekranie (16:9)</PresentationFormat>
  <Paragraphs>22</Paragraphs>
  <Slides>3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8" baseType="lpstr">
      <vt:lpstr>Inter ExtraBold</vt:lpstr>
      <vt:lpstr>Inter</vt:lpstr>
      <vt:lpstr>Arial</vt:lpstr>
      <vt:lpstr>Calibri</vt:lpstr>
      <vt:lpstr>Simple Light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Přikryl;i</dc:creator>
  <cp:lastModifiedBy>Arkadiusz</cp:lastModifiedBy>
  <cp:revision>8</cp:revision>
  <dcterms:modified xsi:type="dcterms:W3CDTF">2023-03-22T13:00:42Z</dcterms:modified>
</cp:coreProperties>
</file>