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126" r:id="rId2"/>
    <p:sldId id="257" r:id="rId3"/>
    <p:sldId id="264" r:id="rId4"/>
    <p:sldId id="463" r:id="rId5"/>
    <p:sldId id="286" r:id="rId6"/>
    <p:sldId id="5187" r:id="rId7"/>
    <p:sldId id="5021" r:id="rId8"/>
    <p:sldId id="266" r:id="rId9"/>
    <p:sldId id="1072" r:id="rId10"/>
    <p:sldId id="268" r:id="rId11"/>
    <p:sldId id="5020" r:id="rId12"/>
    <p:sldId id="502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000"/>
    <a:srgbClr val="FF0000"/>
    <a:srgbClr val="EBF0F9"/>
    <a:srgbClr val="FFF5EB"/>
    <a:srgbClr val="FFF9E7"/>
    <a:srgbClr val="FFEEDD"/>
    <a:srgbClr val="FFE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/>
    <p:restoredTop sz="86383"/>
  </p:normalViewPr>
  <p:slideViewPr>
    <p:cSldViewPr snapToGrid="0" snapToObjects="1" showGuides="1">
      <p:cViewPr varScale="1">
        <p:scale>
          <a:sx n="107" d="100"/>
          <a:sy n="107" d="100"/>
        </p:scale>
        <p:origin x="597" y="63"/>
      </p:cViewPr>
      <p:guideLst>
        <p:guide orient="horz" pos="4133"/>
        <p:guide pos="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7B58DE-3D20-7F48-A4A4-00970BE6C4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CB9D3-948F-3741-9AA3-FED51E2F92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17538-EFEC-4848-8737-743B838FC374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84DCB-008E-1D48-A780-9C0DFFF1C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85B0D-2C95-D44C-AABB-964110E76B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BDC38-FEA6-E048-93F8-C5FBC9FD5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1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F7CD-3132-A548-9B95-6C9ECE2C218A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F816-FCB9-5343-B744-F13442F22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9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54785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41723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Z" dirty="0"/>
              <a:t>The science case grothw up from the initial ideal covering the key topics where high power lasers has a potential to bring ground-breaking discoveries.</a:t>
            </a:r>
          </a:p>
          <a:p>
            <a:r>
              <a:rPr lang="en-CZ" dirty="0"/>
              <a:t>Laser research – to build and furter push the technology limits</a:t>
            </a:r>
          </a:p>
          <a:p>
            <a:r>
              <a:rPr lang="en-GB" dirty="0"/>
              <a:t>P</a:t>
            </a:r>
            <a:r>
              <a:rPr lang="en-CZ" dirty="0"/>
              <a:t>article Acceleration – a very atractive concept at that time to develop compact schemes – that comparing to the convensinaly RF accelerators could fit into 10x smaller envelop.</a:t>
            </a:r>
          </a:p>
          <a:p>
            <a:r>
              <a:rPr lang="en-CZ" dirty="0"/>
              <a:t>Structural dynamics – capability to obser ultra fast processes – chemical reactions, elctrons in movements.</a:t>
            </a:r>
          </a:p>
          <a:p>
            <a:r>
              <a:rPr lang="en-CZ" dirty="0"/>
              <a:t>High energy density physics – to support the concept of laboratory astrophysics, fusion research</a:t>
            </a:r>
          </a:p>
          <a:p>
            <a:r>
              <a:rPr lang="en-CZ" dirty="0"/>
              <a:t>Photo-nuclear physics – as a new kind of physics enabled through multi petawatt laser, and </a:t>
            </a:r>
          </a:p>
          <a:p>
            <a:r>
              <a:rPr lang="en-CZ" dirty="0"/>
              <a:t>Ultra hgh intensity laser matter interactions – quantum electrodynamics QED, entering new so far undiscuvered reqimes of 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BD94B-0FE3-B346-8BE0-82B3782C41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0707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A2CE8D-DAF1-3840-A36F-EDF40654C5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3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BD94B-0FE3-B346-8BE0-82B3782C41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9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BD94B-0FE3-B346-8BE0-82B3782C41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5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F816-FCB9-5343-B744-F13442F2255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38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BD94B-0FE3-B346-8BE0-82B3782C41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1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0CEF-8B92-B048-8900-4AABD82F0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558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D822B-96D3-BD4E-B8DF-17C9A80E0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F36A-7429-0144-A87C-4702640F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CAFB6-6944-1F4A-B9B4-80532C5C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0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8555-6286-BE40-8807-78DE3556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C0F6B-E0B3-6A45-BA88-09232F5BB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A2840-8E0E-714D-A53C-99713CE9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EEA1A-AF6A-374A-A506-55A06FEB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41AAC-1BF2-6042-80D1-593A7EED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4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40127-3A1B-2F46-B941-CDF1E510E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105E4-EC36-2747-BF72-71C4B1E36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105C-48B1-E746-93BC-882874B1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5A9C2-8F6D-9145-8AF2-1FE44462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4E0EF-89B1-D742-B4B2-D732A396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6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nadpis 1">
            <a:extLst>
              <a:ext uri="{FF2B5EF4-FFF2-40B4-BE49-F238E27FC236}">
                <a16:creationId xmlns:a16="http://schemas.microsoft.com/office/drawing/2014/main" id="{1797E5E8-017D-0C44-8940-76CEB65FB4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69481" y="391822"/>
            <a:ext cx="8830119" cy="5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dirty="0" err="1"/>
              <a:t>Klepnutím</a:t>
            </a:r>
            <a:r>
              <a:rPr lang="en-US" altLang="cs-CZ" noProof="0" dirty="0"/>
              <a:t> </a:t>
            </a:r>
            <a:r>
              <a:rPr lang="en-US" altLang="cs-CZ" noProof="0" dirty="0" err="1"/>
              <a:t>lze</a:t>
            </a:r>
            <a:r>
              <a:rPr lang="en-US" altLang="cs-CZ" noProof="0" dirty="0"/>
              <a:t> </a:t>
            </a:r>
            <a:r>
              <a:rPr lang="en-US" altLang="cs-CZ" noProof="0" dirty="0" err="1"/>
              <a:t>upravit</a:t>
            </a:r>
            <a:r>
              <a:rPr lang="en-US" altLang="cs-CZ" noProof="0" dirty="0"/>
              <a:t> </a:t>
            </a:r>
            <a:r>
              <a:rPr lang="en-US" altLang="cs-CZ" noProof="0" dirty="0" err="1"/>
              <a:t>styl</a:t>
            </a:r>
            <a:r>
              <a:rPr lang="en-US" altLang="cs-CZ" noProof="0" dirty="0"/>
              <a:t> </a:t>
            </a:r>
            <a:r>
              <a:rPr lang="en-US" altLang="cs-CZ" noProof="0" dirty="0" err="1"/>
              <a:t>předlohy</a:t>
            </a:r>
            <a:r>
              <a:rPr lang="en-US" altLang="cs-CZ" noProof="0" dirty="0"/>
              <a:t>.</a:t>
            </a:r>
          </a:p>
        </p:txBody>
      </p:sp>
      <p:sp>
        <p:nvSpPr>
          <p:cNvPr id="6" name="Zástupný symbol pro text 2">
            <a:extLst>
              <a:ext uri="{FF2B5EF4-FFF2-40B4-BE49-F238E27FC236}">
                <a16:creationId xmlns:a16="http://schemas.microsoft.com/office/drawing/2014/main" id="{E3133C37-86F0-4A48-BA9B-4DE539C3472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92615" y="1404023"/>
            <a:ext cx="11206984" cy="450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64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/3 Map Europe EL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FF2B68-63FA-DA74-A7FB-97A77961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760D8-6791-9167-F1E5-FF07E6FA2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17" y="1838325"/>
            <a:ext cx="3357781" cy="4388644"/>
          </a:xfrm>
        </p:spPr>
        <p:txBody>
          <a:bodyPr/>
          <a:lstStyle/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4A79E5E-9AAD-57A2-63A7-C746EB7C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Extreme Light Infrastructure / Roman Hvězda</a:t>
            </a:r>
            <a:endParaRPr lang="en-CZ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00F7683-0726-33E2-4E78-25ABCE8F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626C-2E63-2A49-A0E6-E1A45DB5E02F}" type="slidenum">
              <a:rPr lang="en-CZ" smtClean="0"/>
              <a:pPr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45127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/3 – Title and notes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D308-60E5-E391-31D2-182D0A4C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5C2AF9-D6BD-D24C-719B-7D6D25AB243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434415" y="365125"/>
            <a:ext cx="3445291" cy="1937976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3FEE69A-CBDC-267A-0308-4A14A258DCDC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434415" y="4578357"/>
            <a:ext cx="3445291" cy="1937976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86166AC-20C4-4483-D9DE-C3CD87A9BEA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434413" y="2471741"/>
            <a:ext cx="3445291" cy="1937976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B3CE1081-F9FE-A506-D350-ED3117EF6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088"/>
            <a:ext cx="7307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  <a:p>
            <a:pPr lvl="0"/>
            <a:r>
              <a:rPr lang="en-GB" dirty="0"/>
              <a:t>Third level</a:t>
            </a:r>
          </a:p>
          <a:p>
            <a:pPr lvl="0"/>
            <a:r>
              <a:rPr lang="en-GB" dirty="0"/>
              <a:t>Fourth level</a:t>
            </a:r>
          </a:p>
          <a:p>
            <a:pPr lvl="0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2ABF0-EB99-03AA-1621-9998197B342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96053" y="6374608"/>
            <a:ext cx="964285" cy="365125"/>
          </a:xfrm>
          <a:prstGeom prst="rect">
            <a:avLst/>
          </a:prstGeom>
        </p:spPr>
        <p:txBody>
          <a:bodyPr/>
          <a:lstStyle/>
          <a:p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F862F-F713-ED14-2321-A1B9E875E5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55742" y="6374609"/>
            <a:ext cx="454020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Extreme Light Infrastructure / Roman Hvězda</a:t>
            </a:r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B4F76-AE9F-F645-4820-30577AC4B1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357590" y="6374607"/>
            <a:ext cx="407315" cy="365125"/>
          </a:xfrm>
          <a:prstGeom prst="rect">
            <a:avLst/>
          </a:prstGeom>
        </p:spPr>
        <p:txBody>
          <a:bodyPr/>
          <a:lstStyle/>
          <a:p>
            <a:fld id="{E0ED626C-2E63-2A49-A0E6-E1A45DB5E02F}" type="slidenum">
              <a:rPr lang="en-CZ" smtClean="0"/>
              <a:pPr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24128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/3 Facilities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0538A-47D7-72E2-22C4-E910968C97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2455" y="224590"/>
            <a:ext cx="3753888" cy="179709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6858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9144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br>
              <a:rPr lang="en-GB"/>
            </a:br>
            <a:r>
              <a:rPr lang="en-GB"/>
              <a:t>Second level</a:t>
            </a:r>
            <a:br>
              <a:rPr lang="en-GB"/>
            </a:br>
            <a:r>
              <a:rPr lang="en-GB"/>
              <a:t>Third level</a:t>
            </a:r>
            <a:br>
              <a:rPr lang="en-GB"/>
            </a:br>
            <a:r>
              <a:rPr lang="en-GB"/>
              <a:t>Fourth level</a:t>
            </a:r>
            <a:br>
              <a:rPr lang="en-GB"/>
            </a:br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1CAD7B-60DF-9903-B165-582B5342D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02455" y="2510590"/>
            <a:ext cx="3753888" cy="179709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6858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9144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br>
              <a:rPr lang="en-GB"/>
            </a:br>
            <a:r>
              <a:rPr lang="en-GB"/>
              <a:t>Second level</a:t>
            </a:r>
            <a:br>
              <a:rPr lang="en-GB"/>
            </a:br>
            <a:r>
              <a:rPr lang="en-GB"/>
              <a:t>Third level</a:t>
            </a:r>
            <a:br>
              <a:rPr lang="en-GB"/>
            </a:br>
            <a:r>
              <a:rPr lang="en-GB"/>
              <a:t>Fourth level</a:t>
            </a:r>
            <a:br>
              <a:rPr lang="en-GB"/>
            </a:br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E4265A-DF2D-4963-52E2-2F42C1B8F7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2455" y="4820653"/>
            <a:ext cx="3753888" cy="179709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6858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9144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br>
              <a:rPr lang="en-GB"/>
            </a:br>
            <a:r>
              <a:rPr lang="en-GB"/>
              <a:t>Second level</a:t>
            </a:r>
            <a:br>
              <a:rPr lang="en-GB"/>
            </a:br>
            <a:r>
              <a:rPr lang="en-GB"/>
              <a:t>Third level</a:t>
            </a:r>
            <a:br>
              <a:rPr lang="en-GB"/>
            </a:br>
            <a:r>
              <a:rPr lang="en-GB"/>
              <a:t>Fourth level</a:t>
            </a:r>
            <a:br>
              <a:rPr lang="en-GB"/>
            </a:br>
            <a:r>
              <a:rPr lang="en-GB"/>
              <a:t>Fifth level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4982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2247-03E5-4883-B8A0-285EB899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6" y="316524"/>
            <a:ext cx="7713784" cy="550984"/>
          </a:xfrm>
        </p:spPr>
        <p:txBody>
          <a:bodyPr anchor="t"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BF7423-A7CB-B451-D5E0-451B3DCC75C2}"/>
              </a:ext>
            </a:extLst>
          </p:cNvPr>
          <p:cNvSpPr/>
          <p:nvPr userDrawn="1"/>
        </p:nvSpPr>
        <p:spPr>
          <a:xfrm>
            <a:off x="-1804" y="0"/>
            <a:ext cx="340982" cy="6858000"/>
          </a:xfrm>
          <a:prstGeom prst="rect">
            <a:avLst/>
          </a:prstGeom>
          <a:solidFill>
            <a:srgbClr val="22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DB0B4F9-8617-8482-62D0-2909DEDD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49" y="6440021"/>
            <a:ext cx="444059" cy="3000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26A78A-2311-5B7F-CCB5-C2556818EF15}"/>
              </a:ext>
            </a:extLst>
          </p:cNvPr>
          <p:cNvSpPr txBox="1">
            <a:spLocks/>
          </p:cNvSpPr>
          <p:nvPr userDrawn="1"/>
        </p:nvSpPr>
        <p:spPr>
          <a:xfrm>
            <a:off x="906168" y="6378153"/>
            <a:ext cx="4077699" cy="417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150" dirty="0">
                <a:latin typeface="Cabin SemiBold" pitchFamily="2" charset="0"/>
                <a:ea typeface="Futura" panose="02020800000000000000" pitchFamily="18" charset="0"/>
                <a:cs typeface="Futura" panose="02020800000000000000" pitchFamily="18" charset="0"/>
              </a:rPr>
              <a:t>ENRIITC is funded by the European Framework for Research and Innovation Horizon 2020, under grant agreement 871112</a:t>
            </a:r>
            <a:endParaRPr lang="en-ID" sz="1150" dirty="0">
              <a:latin typeface="Cabin SemiBold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DE7B7C4-C2EB-CA43-4C39-3D2D1ED73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455"/>
          <a:stretch/>
        </p:blipFill>
        <p:spPr>
          <a:xfrm>
            <a:off x="8697674" y="75382"/>
            <a:ext cx="3494326" cy="726440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0828F4E-B8BD-B418-6B0E-805E03D92FD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697674" y="1115717"/>
            <a:ext cx="3494326" cy="574228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3C427E-FB57-A7B7-8F1D-3DFDD5CF94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216" y="1115717"/>
            <a:ext cx="7713784" cy="50760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7428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426D-5C94-6D4C-BE24-771F8F59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756" y="365125"/>
            <a:ext cx="8667044" cy="893109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53158-A311-CF45-A263-DB7CA184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DA08-0A4B-5246-BB53-1459922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B2886-41CC-6D4D-9ACD-4CEAEFC8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75DD-7E76-D248-AB69-96C41653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C1044-509E-C743-973C-80EC6EC2F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0" y="397809"/>
            <a:ext cx="1841462" cy="8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5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165F-96C9-4F4C-81E9-5F07A4D5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F4F10-32ED-6C46-959B-6CE8437CB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A0E83-3E39-2845-A725-C698552B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A588D-1EC4-624E-BD49-7774ACE3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23587-1339-0D42-8A74-1AFFEC8E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FF8A-1ADE-5C4B-9D60-12DAB7A7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148D6-BE81-E84A-93EC-BD1083265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52C8B-44EB-B147-A758-A6AA8FA8F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0A89D-7A2A-0547-87E1-821C7513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07AB-4805-0C4B-9F79-B7BB7410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530B-4F00-594B-8449-B79C617E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9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1546-C884-9B40-8737-49227225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B4C7-E7D1-9C41-B9A7-95CD24CF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4F6BD-EB93-464B-8B40-DFA3FBB34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77A15-5889-1749-9B2B-B288B6393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59C69-3767-6B4A-B3CD-33F7FC410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1D27B-8D60-7840-B48E-9F477341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1D8F0-401E-694D-9B3E-B44CEC2A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C812A-8673-574E-87E7-B350B820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8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6B57-1579-F148-91BC-558940FA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B34F1-4EB8-D143-AC13-A1BFAC66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58BEB-31A3-5248-B6D9-28F7973F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B5844-DD8E-8E4B-B6FE-64B62E28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E23F9-CCB6-B948-990D-D8C03801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F6732-8C04-1E47-BCF8-DB5C9715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6067-7F2A-424C-AAB0-8E979D7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2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809F-4FF6-104C-9EA3-4BEA6F0B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499D-5B87-2C4B-AEEF-91B8B590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65D14-BDBC-C448-A7B1-3F9B61016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B2DBD-6899-FE41-82EC-A7DF0484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7B01E-A9C9-224F-9543-05901A84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CBA9A-ECF6-8741-9836-1083C234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0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4083-1C71-4E4C-B4B0-A4DFF0F0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B9142-6D7C-6044-99C5-A6A79888F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92A03-0BF1-7F4A-ADEF-A644FACF7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16833-54FA-6542-A10A-B0BB737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A5D40-A519-FA44-A901-F1BBD5D7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4CB4B-FB2D-B94B-A17B-39C51B5B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6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2E9F0-D1A7-8B4B-8B6D-7B2AF7C9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31B4-C740-5647-9DB8-5868046D8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8DE7-874B-E04B-867E-C9B46AA3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EBB7-C252-9743-8854-85E355A06098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B290D-552B-E043-93B2-374222A5D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D6134-82D6-BA4B-9E88-0AD1A2404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D86-4400-1144-9356-3A800FF33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4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8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30.jpeg"/><Relationship Id="rId9" Type="http://schemas.openxmlformats.org/officeDocument/2006/relationships/image" Target="../media/image34.bin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tif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grass, outdoor&#10;&#10;Description automatically generated">
            <a:extLst>
              <a:ext uri="{FF2B5EF4-FFF2-40B4-BE49-F238E27FC236}">
                <a16:creationId xmlns:a16="http://schemas.microsoft.com/office/drawing/2014/main" id="{8ACCBAD7-CD3A-FA35-5613-6DAE0EC37B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76" r="1175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415AD9A6-6105-7B50-D4D4-539B324C1FBF}"/>
              </a:ext>
            </a:extLst>
          </p:cNvPr>
          <p:cNvSpPr txBox="1">
            <a:spLocks/>
          </p:cNvSpPr>
          <p:nvPr/>
        </p:nvSpPr>
        <p:spPr bwMode="auto">
          <a:xfrm>
            <a:off x="2671593" y="704608"/>
            <a:ext cx="9082257" cy="118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altLang="cs-CZ" sz="2800" b="0" kern="1200" dirty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5pPr>
            <a:lvl6pPr marL="521482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42965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64447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85929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sz="3600" b="1" spc="100" dirty="0">
                <a:solidFill>
                  <a:srgbClr val="FF3300"/>
                </a:solidFill>
                <a:latin typeface="+mn-lt"/>
                <a:cs typeface="Calibri Light" panose="020F0302020204030204" pitchFamily="34" charset="0"/>
              </a:rPr>
              <a:t>Introduction to Czech Optical Cluster</a:t>
            </a:r>
          </a:p>
          <a:p>
            <a:r>
              <a:rPr lang="cs-CZ" altLang="cs-CZ" sz="3600" spc="100" dirty="0">
                <a:solidFill>
                  <a:srgbClr val="FF3300"/>
                </a:solidFill>
                <a:latin typeface="+mn-lt"/>
                <a:cs typeface="Calibri Light" panose="020F0302020204030204" pitchFamily="34" charset="0"/>
              </a:rPr>
              <a:t>online</a:t>
            </a:r>
            <a:r>
              <a:rPr lang="en-US" altLang="cs-CZ" sz="3600" spc="100" dirty="0">
                <a:solidFill>
                  <a:srgbClr val="FF3300"/>
                </a:solidFill>
                <a:latin typeface="+mn-lt"/>
                <a:cs typeface="Calibri Light" panose="020F0302020204030204" pitchFamily="34" charset="0"/>
              </a:rPr>
              <a:t>, </a:t>
            </a:r>
            <a:r>
              <a:rPr lang="cs-CZ" altLang="cs-CZ" sz="3600" spc="100" dirty="0">
                <a:solidFill>
                  <a:srgbClr val="FF3300"/>
                </a:solidFill>
                <a:latin typeface="+mn-lt"/>
                <a:cs typeface="Calibri Light" panose="020F0302020204030204" pitchFamily="34" charset="0"/>
              </a:rPr>
              <a:t>16</a:t>
            </a:r>
            <a:r>
              <a:rPr lang="en-US" altLang="cs-CZ" sz="3600" spc="100" dirty="0">
                <a:solidFill>
                  <a:srgbClr val="FF3300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cs-CZ" altLang="cs-CZ" sz="3600" spc="100" dirty="0" err="1">
                <a:solidFill>
                  <a:srgbClr val="FF3300"/>
                </a:solidFill>
                <a:latin typeface="+mn-lt"/>
                <a:cs typeface="Calibri Light" panose="020F0302020204030204" pitchFamily="34" charset="0"/>
              </a:rPr>
              <a:t>April</a:t>
            </a:r>
            <a:r>
              <a:rPr lang="en-US" altLang="cs-CZ" sz="3600" spc="100" dirty="0">
                <a:solidFill>
                  <a:srgbClr val="FF3300"/>
                </a:solidFill>
                <a:latin typeface="+mn-lt"/>
                <a:cs typeface="Calibri Light" panose="020F0302020204030204" pitchFamily="34" charset="0"/>
              </a:rPr>
              <a:t> 202</a:t>
            </a:r>
            <a:r>
              <a:rPr lang="cs-CZ" altLang="cs-CZ" sz="3600" spc="100" dirty="0">
                <a:solidFill>
                  <a:srgbClr val="FF3300"/>
                </a:solidFill>
                <a:latin typeface="+mn-lt"/>
                <a:cs typeface="Calibri Light" panose="020F0302020204030204" pitchFamily="34" charset="0"/>
              </a:rPr>
              <a:t>4</a:t>
            </a:r>
            <a:endParaRPr lang="en-US" altLang="cs-CZ" sz="3600" spc="100" dirty="0">
              <a:solidFill>
                <a:srgbClr val="FF3300"/>
              </a:solidFill>
              <a:latin typeface="+mn-lt"/>
              <a:cs typeface="Calibri Light" panose="020F0302020204030204" pitchFamily="34" charset="0"/>
            </a:endParaRPr>
          </a:p>
          <a:p>
            <a:endParaRPr lang="en-US" altLang="cs-CZ" sz="3600" spc="100" dirty="0">
              <a:solidFill>
                <a:srgbClr val="FF3300"/>
              </a:solidFill>
              <a:latin typeface="+mn-lt"/>
              <a:cs typeface="Calibri Light" panose="020F0302020204030204" pitchFamily="34" charset="0"/>
            </a:endParaRPr>
          </a:p>
          <a:p>
            <a:r>
              <a:rPr lang="en-US" altLang="cs-CZ" sz="3600" spc="100" dirty="0">
                <a:solidFill>
                  <a:srgbClr val="FF3300"/>
                </a:solidFill>
                <a:latin typeface="+mn-lt"/>
                <a:cs typeface="Calibri Light" panose="020F0302020204030204" pitchFamily="34" charset="0"/>
              </a:rPr>
              <a:t>Aleš Hála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2B3FFC-D2CB-4557-D996-2FD501CC46E0}"/>
              </a:ext>
            </a:extLst>
          </p:cNvPr>
          <p:cNvGrpSpPr/>
          <p:nvPr/>
        </p:nvGrpSpPr>
        <p:grpSpPr>
          <a:xfrm>
            <a:off x="0" y="1"/>
            <a:ext cx="2142309" cy="1123405"/>
            <a:chOff x="120018" y="2200659"/>
            <a:chExt cx="2882096" cy="15510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3F5F32-7EC3-9AFB-D2F8-E2C537A9FAAA}"/>
                </a:ext>
              </a:extLst>
            </p:cNvPr>
            <p:cNvSpPr/>
            <p:nvPr/>
          </p:nvSpPr>
          <p:spPr>
            <a:xfrm>
              <a:off x="120018" y="2200659"/>
              <a:ext cx="2882096" cy="1551008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EA541B-4791-617C-7CF4-24CA91155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93" y="2335903"/>
              <a:ext cx="2613346" cy="128051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2463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E7A1DD1-986F-7E32-19DE-D375A3AADD9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81"/>
          <a:stretch/>
        </p:blipFill>
        <p:spPr bwMode="auto">
          <a:xfrm>
            <a:off x="-10667" y="1520547"/>
            <a:ext cx="12202668" cy="533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BE1EBD-427D-1F48-BBC8-EB6EE658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612" y="97493"/>
            <a:ext cx="9235627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accent2"/>
                </a:solidFill>
              </a:rPr>
              <a:t>Training a new generation of laser experts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3AAD4-07C7-644F-B22C-EADCDAEA1012}"/>
              </a:ext>
            </a:extLst>
          </p:cNvPr>
          <p:cNvSpPr/>
          <p:nvPr/>
        </p:nvSpPr>
        <p:spPr>
          <a:xfrm>
            <a:off x="4836695" y="1651279"/>
            <a:ext cx="7126544" cy="4113947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E84E1B"/>
              </a:buClr>
              <a:buFont typeface="Arial" panose="020B0604020202020204" pitchFamily="34" charset="0"/>
              <a:buChar char="•"/>
              <a:defRPr/>
            </a:pPr>
            <a:r>
              <a:rPr lang="en-US" altLang="cs-CZ" sz="3200" dirty="0">
                <a:solidFill>
                  <a:schemeClr val="bg1"/>
                </a:solidFill>
                <a:cs typeface="Calibri" panose="020F0502020204030204" pitchFamily="34" charset="0"/>
              </a:rPr>
              <a:t>ELI welcomes doctoral and master level students from diverse fields</a:t>
            </a:r>
          </a:p>
          <a:p>
            <a:pPr marL="342900" indent="-342900">
              <a:spcBef>
                <a:spcPts val="400"/>
              </a:spcBef>
              <a:buClr>
                <a:srgbClr val="E84E1B"/>
              </a:buClr>
              <a:buFont typeface="Arial" panose="020B0604020202020204" pitchFamily="34" charset="0"/>
              <a:buChar char="•"/>
              <a:defRPr/>
            </a:pPr>
            <a:r>
              <a:rPr lang="en-US" altLang="cs-CZ" sz="3200" dirty="0">
                <a:solidFill>
                  <a:schemeClr val="bg1"/>
                </a:solidFill>
                <a:cs typeface="Calibri" panose="020F0502020204030204" pitchFamily="34" charset="0"/>
              </a:rPr>
              <a:t>Over 40 students currently working at ELI doing research</a:t>
            </a:r>
          </a:p>
          <a:p>
            <a:pPr marL="342900" indent="-342900">
              <a:spcBef>
                <a:spcPts val="400"/>
              </a:spcBef>
              <a:buClr>
                <a:srgbClr val="E84E1B"/>
              </a:buClr>
              <a:buFont typeface="Arial" panose="020B0604020202020204" pitchFamily="34" charset="0"/>
              <a:buChar char="•"/>
              <a:defRPr/>
            </a:pPr>
            <a:r>
              <a:rPr lang="en-US" altLang="cs-CZ" sz="3200" dirty="0">
                <a:solidFill>
                  <a:schemeClr val="bg1"/>
                </a:solidFill>
                <a:cs typeface="Calibri" panose="020F0502020204030204" pitchFamily="34" charset="0"/>
              </a:rPr>
              <a:t>Internship </a:t>
            </a:r>
            <a:r>
              <a:rPr lang="en-US" altLang="cs-CZ" sz="3200" dirty="0" err="1">
                <a:solidFill>
                  <a:schemeClr val="bg1"/>
                </a:solidFill>
                <a:cs typeface="Calibri" panose="020F0502020204030204" pitchFamily="34" charset="0"/>
              </a:rPr>
              <a:t>Programme</a:t>
            </a:r>
            <a:r>
              <a:rPr lang="en-US" altLang="cs-CZ" sz="3200" dirty="0">
                <a:solidFill>
                  <a:schemeClr val="bg1"/>
                </a:solidFill>
                <a:cs typeface="Calibri" panose="020F0502020204030204" pitchFamily="34" charset="0"/>
              </a:rPr>
              <a:t> for 30+ students annually</a:t>
            </a:r>
          </a:p>
          <a:p>
            <a:pPr marL="342900" indent="-342900">
              <a:spcBef>
                <a:spcPts val="400"/>
              </a:spcBef>
              <a:buClr>
                <a:srgbClr val="E84E1B"/>
              </a:buClr>
              <a:buFont typeface="Arial" panose="020B0604020202020204" pitchFamily="34" charset="0"/>
              <a:buChar char="•"/>
              <a:defRPr/>
            </a:pPr>
            <a:r>
              <a:rPr lang="en-US" altLang="cs-CZ" sz="3200" dirty="0">
                <a:solidFill>
                  <a:schemeClr val="bg1"/>
                </a:solidFill>
                <a:cs typeface="Calibri" panose="020F0502020204030204" pitchFamily="34" charset="0"/>
              </a:rPr>
              <a:t>Ph.D. students sponsored by companies</a:t>
            </a:r>
          </a:p>
          <a:p>
            <a:pPr>
              <a:spcBef>
                <a:spcPts val="400"/>
              </a:spcBef>
              <a:buClr>
                <a:srgbClr val="E84E1B"/>
              </a:buClr>
              <a:defRPr/>
            </a:pPr>
            <a:r>
              <a:rPr lang="en-US" altLang="cs-CZ" sz="2400" b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23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1830" y="365125"/>
            <a:ext cx="8472959" cy="893109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 </a:t>
            </a:r>
            <a:r>
              <a:rPr lang="hu-HU" dirty="0">
                <a:solidFill>
                  <a:schemeClr val="accent2"/>
                </a:solidFill>
              </a:rPr>
              <a:t>The Czech Republic</a:t>
            </a:r>
            <a:br>
              <a:rPr lang="hu-HU" sz="6600" dirty="0"/>
            </a:br>
            <a:r>
              <a:rPr lang="hu-HU" sz="2700" dirty="0"/>
              <a:t>Contracted total value 2012 – 2022: </a:t>
            </a:r>
            <a:r>
              <a:rPr lang="hu-HU" sz="2700" u="sng" dirty="0"/>
              <a:t>47 200 000 EUR</a:t>
            </a:r>
            <a:endParaRPr lang="en-US" sz="27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Vacuum systems &amp; Components</a:t>
            </a:r>
            <a:r>
              <a:rPr lang="en-US" sz="2000" b="1" dirty="0"/>
              <a:t>           </a:t>
            </a:r>
            <a:r>
              <a:rPr lang="en-US" sz="2000" b="1" u="sng" dirty="0"/>
              <a:t>Optics &amp; Diagnostics</a:t>
            </a:r>
            <a:r>
              <a:rPr lang="en-US" sz="2000" b="1" dirty="0"/>
              <a:t>           </a:t>
            </a:r>
            <a:r>
              <a:rPr lang="en-US" sz="2000" b="1" u="sng" dirty="0"/>
              <a:t>Electronics, Detectors &amp; Others</a:t>
            </a:r>
            <a:endParaRPr lang="en-US" sz="2000" dirty="0"/>
          </a:p>
        </p:txBody>
      </p:sp>
      <p:pic>
        <p:nvPicPr>
          <p:cNvPr id="8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702" y="0"/>
            <a:ext cx="1518203" cy="1742133"/>
          </a:xfrm>
          <a:prstGeom prst="rect">
            <a:avLst/>
          </a:prstGeom>
        </p:spPr>
      </p:pic>
      <p:pic>
        <p:nvPicPr>
          <p:cNvPr id="9" name="Kép 15" descr="https://www.edwardsinnovation.com/wp-content/uploads/2019/12/Edwards-Logo-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19" y="3753689"/>
            <a:ext cx="2349474" cy="60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14" descr="https://atlascopco.jobs.cz/assets/components/share-icons/images/logo-share-1200x630.png?av=b18820a7b6afe47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28" y="3035320"/>
            <a:ext cx="2086382" cy="86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6" y="2234428"/>
            <a:ext cx="1228725" cy="120015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73" y="2355494"/>
            <a:ext cx="2105025" cy="6096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59" y="3310578"/>
            <a:ext cx="2109789" cy="53816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95" y="2404489"/>
            <a:ext cx="1323064" cy="87904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E47BC12D-F5FF-A38E-7C2E-92A805D91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975" y="4541032"/>
            <a:ext cx="3242796" cy="725182"/>
          </a:xfrm>
          <a:prstGeom prst="rect">
            <a:avLst/>
          </a:prstGeom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54F1E65F-BD97-2005-5BB5-5BCB2F73C3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4260" y="2965094"/>
            <a:ext cx="1674263" cy="874937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E6DCA979-5964-6D4E-C419-3E9D937E9A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7900" y="4451779"/>
            <a:ext cx="1500878" cy="964850"/>
          </a:xfrm>
          <a:prstGeom prst="rect">
            <a:avLst/>
          </a:prstGeom>
        </p:spPr>
      </p:pic>
      <p:pic>
        <p:nvPicPr>
          <p:cNvPr id="19" name="Picture 32">
            <a:extLst>
              <a:ext uri="{FF2B5EF4-FFF2-40B4-BE49-F238E27FC236}">
                <a16:creationId xmlns:a16="http://schemas.microsoft.com/office/drawing/2014/main" id="{037F86BB-20AB-E66D-60B5-2AD6474F735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3774" b="31603"/>
          <a:stretch/>
        </p:blipFill>
        <p:spPr>
          <a:xfrm>
            <a:off x="911628" y="5496436"/>
            <a:ext cx="2310065" cy="799807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438CE2E4-F2EA-77B6-0ADC-34BE2B540C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1261" y="3862398"/>
            <a:ext cx="2078821" cy="9515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4CC4DD2-255F-9A3D-BE12-E2909F29D3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17588" y="4588436"/>
            <a:ext cx="1680228" cy="568827"/>
          </a:xfrm>
          <a:prstGeom prst="rect">
            <a:avLst/>
          </a:prstGeom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312276A7-2A76-A943-24FD-9F002A7189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1027" y="5465828"/>
            <a:ext cx="3013426" cy="821843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B81ADD76-1557-6949-D01C-6F47360BFE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54855" y="2133070"/>
            <a:ext cx="1905000" cy="1066800"/>
          </a:xfrm>
          <a:prstGeom prst="rect">
            <a:avLst/>
          </a:prstGeom>
        </p:spPr>
      </p:pic>
      <p:pic>
        <p:nvPicPr>
          <p:cNvPr id="24" name="Picture 26">
            <a:extLst>
              <a:ext uri="{FF2B5EF4-FFF2-40B4-BE49-F238E27FC236}">
                <a16:creationId xmlns:a16="http://schemas.microsoft.com/office/drawing/2014/main" id="{B6CFE84A-EE9C-8EEF-C817-B3DD85F39D8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1195" b="25916"/>
          <a:stretch/>
        </p:blipFill>
        <p:spPr>
          <a:xfrm>
            <a:off x="5931892" y="3630213"/>
            <a:ext cx="1761148" cy="931445"/>
          </a:xfrm>
          <a:prstGeom prst="rect">
            <a:avLst/>
          </a:prstGeom>
        </p:spPr>
      </p:pic>
      <p:pic>
        <p:nvPicPr>
          <p:cNvPr id="25" name="Picture 31">
            <a:extLst>
              <a:ext uri="{FF2B5EF4-FFF2-40B4-BE49-F238E27FC236}">
                <a16:creationId xmlns:a16="http://schemas.microsoft.com/office/drawing/2014/main" id="{07B4E770-DFB7-F868-7517-1C3C6C22C2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48359" y="5496436"/>
            <a:ext cx="2362200" cy="8509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E94B50-C545-37B6-32F0-C41F37B2483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30397" y="6299554"/>
            <a:ext cx="2294931" cy="5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9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EEFC2-FCA0-4093-5DF9-5BC4F035F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0" y="397809"/>
            <a:ext cx="1841462" cy="893109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7722F40-AFA1-FCA8-C243-CCD6FAE8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346663"/>
            <a:ext cx="11046398" cy="3505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 algn="ctr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None/>
              <a:defRPr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Aleš Hála</a:t>
            </a:r>
          </a:p>
          <a:p>
            <a:pPr marL="0" lvl="1" indent="0" algn="ctr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None/>
              <a:defRPr/>
            </a:pP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Head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ELI Innovation Office</a:t>
            </a:r>
          </a:p>
          <a:p>
            <a:pPr marL="0" lvl="1" indent="0" algn="ctr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None/>
              <a:defRPr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ales.hala@eli-beams.eu</a:t>
            </a:r>
          </a:p>
          <a:p>
            <a:pPr marL="0" lvl="1" indent="0" algn="ctr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None/>
              <a:defRPr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+420 702 004 931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2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EA4B9C-1B28-8F0D-340E-ADC3D314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Multisite Infrastructure</a:t>
            </a:r>
            <a:endParaRPr lang="en-CZ" sz="36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26D002-320C-4EF1-F6DA-FE84F1CA7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16" y="1838324"/>
            <a:ext cx="5638783" cy="4518025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ELI is on the European Roadmap 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since 2006!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Investment has driven leadership in laser and photonics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Projected total peak power for high power laser systems operational and under construction is by far world-leading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ELI Facilities are introducing </a:t>
            </a:r>
            <a:b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3 @10PW and 6 @PW-class lasers, 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Total investment ca 1 Billion EURO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ELI ERIC organization mandated to operate ELI Facilities</a:t>
            </a:r>
          </a:p>
        </p:txBody>
      </p:sp>
    </p:spTree>
    <p:extLst>
      <p:ext uri="{BB962C8B-B14F-4D97-AF65-F5344CB8AC3E}">
        <p14:creationId xmlns:p14="http://schemas.microsoft.com/office/powerpoint/2010/main" val="341913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432D6-3B5B-6FC1-9104-D3DE0EAF8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171450" indent="-171450">
              <a:lnSpc>
                <a:spcPct val="100000"/>
              </a:lnSpc>
            </a:pPr>
            <a:r>
              <a:rPr lang="en-GB" sz="1500" dirty="0"/>
              <a:t>Secondary sources – beamlines of high energy photons, electrons, protons, neutrons, muons</a:t>
            </a:r>
          </a:p>
          <a:p>
            <a:pPr marL="171450" indent="-171450">
              <a:lnSpc>
                <a:spcPct val="100000"/>
              </a:lnSpc>
            </a:pPr>
            <a:r>
              <a:rPr lang="en-GB" sz="1500" dirty="0"/>
              <a:t>Medical imaging and diagnostics, radiotherapy</a:t>
            </a:r>
          </a:p>
          <a:p>
            <a:pPr marL="171450" indent="-171450">
              <a:lnSpc>
                <a:spcPct val="100000"/>
              </a:lnSpc>
            </a:pPr>
            <a:r>
              <a:rPr lang="en-GB" sz="1500" dirty="0"/>
              <a:t>New materials </a:t>
            </a:r>
          </a:p>
          <a:p>
            <a:pPr marL="171450" indent="-171450">
              <a:lnSpc>
                <a:spcPct val="100000"/>
              </a:lnSpc>
            </a:pPr>
            <a:r>
              <a:rPr lang="en-GB" sz="1500" dirty="0"/>
              <a:t>X-ray optics</a:t>
            </a:r>
          </a:p>
          <a:p>
            <a:pPr marL="171450" indent="-171450">
              <a:lnSpc>
                <a:spcPct val="100000"/>
              </a:lnSpc>
            </a:pPr>
            <a:r>
              <a:rPr lang="en-GB" sz="1500" dirty="0"/>
              <a:t>Plasma Physics, HED and High-field Physics</a:t>
            </a:r>
          </a:p>
          <a:p>
            <a:pPr marL="171450" indent="-171450">
              <a:lnSpc>
                <a:spcPct val="100000"/>
              </a:lnSpc>
            </a:pPr>
            <a:r>
              <a:rPr lang="en-GB" sz="1500" dirty="0"/>
              <a:t>Fusion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AF304-F47A-F12C-3A16-471E0B2C91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171450" indent="-171450"/>
            <a:r>
              <a:rPr lang="en-GB" dirty="0"/>
              <a:t>Ultrafast physical processes </a:t>
            </a:r>
          </a:p>
          <a:p>
            <a:pPr marL="171450" indent="-171450"/>
            <a:r>
              <a:rPr lang="en-GB" dirty="0"/>
              <a:t>Chemical, medical and materials science analysis</a:t>
            </a:r>
          </a:p>
          <a:p>
            <a:pPr marL="171450" indent="-171450"/>
            <a:r>
              <a:rPr lang="en-GB" dirty="0"/>
              <a:t>Attosecond measurement techniques </a:t>
            </a:r>
          </a:p>
          <a:p>
            <a:pPr marL="171450" indent="-171450"/>
            <a:r>
              <a:rPr lang="en-GB" dirty="0"/>
              <a:t>Biological imaging technologies </a:t>
            </a:r>
          </a:p>
          <a:p>
            <a:pPr marL="171450" indent="-171450"/>
            <a:r>
              <a:rPr lang="en-GB" dirty="0"/>
              <a:t>Artificial photosynthesis </a:t>
            </a:r>
          </a:p>
          <a:p>
            <a:pPr marL="171450" indent="-171450"/>
            <a:r>
              <a:rPr lang="en-GB" dirty="0"/>
              <a:t>Nanoscience</a:t>
            </a:r>
            <a:r>
              <a:rPr lang="en-GB" b="1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82D92-6B3C-65D2-D432-0EE347789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1450" indent="-171450"/>
            <a:r>
              <a:rPr lang="en-US" dirty="0"/>
              <a:t>Photonuclear Physics</a:t>
            </a:r>
          </a:p>
          <a:p>
            <a:pPr marL="171450" indent="-171450"/>
            <a:r>
              <a:rPr lang="en-US" dirty="0"/>
              <a:t>High power laser system</a:t>
            </a:r>
          </a:p>
          <a:p>
            <a:pPr marL="171450" indent="-171450"/>
            <a:r>
              <a:rPr lang="en-US" dirty="0"/>
              <a:t>Brilliant energy tunable gamma-ray beam system</a:t>
            </a:r>
          </a:p>
        </p:txBody>
      </p:sp>
    </p:spTree>
    <p:extLst>
      <p:ext uri="{BB962C8B-B14F-4D97-AF65-F5344CB8AC3E}">
        <p14:creationId xmlns:p14="http://schemas.microsoft.com/office/powerpoint/2010/main" val="100708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BE57FA-1ADB-FD42-A41A-AC09909E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148" y="548668"/>
            <a:ext cx="7222245" cy="415499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chemeClr val="accent2"/>
                </a:solidFill>
              </a:rPr>
              <a:t>ELI Science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9A37E-4247-2F4B-AC76-FB0D93165BE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28" y="1548379"/>
            <a:ext cx="2520000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05938-3159-5C4E-88C7-DBE4F6E3AC93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28" y="4275018"/>
            <a:ext cx="2520000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25F03-BBA9-7C43-ACEE-D06237FE377B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76" y="4300006"/>
            <a:ext cx="2520000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7BB201-77C9-9D42-A10C-7B41F9DE3A3F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734" y="1548379"/>
            <a:ext cx="2520000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CC820B-26CA-AD4B-AAF2-29E578C82560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734" y="4275018"/>
            <a:ext cx="2520000" cy="14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BE3D40-34F7-3347-B0D4-0ACF37629969}"/>
              </a:ext>
            </a:extLst>
          </p:cNvPr>
          <p:cNvSpPr txBox="1"/>
          <p:nvPr/>
        </p:nvSpPr>
        <p:spPr>
          <a:xfrm>
            <a:off x="731928" y="3259723"/>
            <a:ext cx="234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Laser research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B543-D047-DE41-97E4-5571A0A80533}"/>
              </a:ext>
            </a:extLst>
          </p:cNvPr>
          <p:cNvSpPr txBox="1"/>
          <p:nvPr/>
        </p:nvSpPr>
        <p:spPr>
          <a:xfrm>
            <a:off x="3522170" y="3237907"/>
            <a:ext cx="2722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Soft to hard x-rays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E27CE6-2D8A-1547-B88E-54389EC1A9D4}"/>
              </a:ext>
            </a:extLst>
          </p:cNvPr>
          <p:cNvSpPr/>
          <p:nvPr/>
        </p:nvSpPr>
        <p:spPr>
          <a:xfrm>
            <a:off x="6244976" y="3057108"/>
            <a:ext cx="2460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Particle Acceleration</a:t>
            </a:r>
          </a:p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250 MeV Ions, 10 GeV e</a:t>
            </a:r>
            <a:r>
              <a:rPr lang="en-US" sz="16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4FF30-253B-AF44-AFAE-B46521599F95}"/>
              </a:ext>
            </a:extLst>
          </p:cNvPr>
          <p:cNvSpPr/>
          <p:nvPr/>
        </p:nvSpPr>
        <p:spPr>
          <a:xfrm>
            <a:off x="628721" y="5971034"/>
            <a:ext cx="2722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Material Science and Biology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3FEDE8-AA1D-4940-8892-84D9B659D55B}"/>
              </a:ext>
            </a:extLst>
          </p:cNvPr>
          <p:cNvSpPr/>
          <p:nvPr/>
        </p:nvSpPr>
        <p:spPr>
          <a:xfrm>
            <a:off x="3453521" y="5833233"/>
            <a:ext cx="2520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Plasma Physics and High Energy Density, Astrophysics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60A50A-CA87-0343-A2F2-65E470BCD2B0}"/>
              </a:ext>
            </a:extLst>
          </p:cNvPr>
          <p:cNvSpPr/>
          <p:nvPr/>
        </p:nvSpPr>
        <p:spPr>
          <a:xfrm>
            <a:off x="6177540" y="5808735"/>
            <a:ext cx="2801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Ultra High Intensity Interactions</a:t>
            </a:r>
          </a:p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High-field physics and theory</a:t>
            </a:r>
          </a:p>
        </p:txBody>
      </p:sp>
      <p:pic>
        <p:nvPicPr>
          <p:cNvPr id="1026" name="Picture 2" descr="https://news.berkeley.edu/wp-content/uploads/2016/02/atom750.jpg">
            <a:extLst>
              <a:ext uri="{FF2B5EF4-FFF2-40B4-BE49-F238E27FC236}">
                <a16:creationId xmlns:a16="http://schemas.microsoft.com/office/drawing/2014/main" id="{E30BD903-80BE-8B48-9592-DC597B00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62" y="1541140"/>
            <a:ext cx="2520000" cy="1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C0BA6-D34A-4B45-8A74-E65304A8FD03}"/>
              </a:ext>
            </a:extLst>
          </p:cNvPr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76" y="1548379"/>
            <a:ext cx="2520000" cy="1440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A1C3C93-1B9E-4D4E-A399-14F884627C07}"/>
              </a:ext>
            </a:extLst>
          </p:cNvPr>
          <p:cNvSpPr/>
          <p:nvPr/>
        </p:nvSpPr>
        <p:spPr>
          <a:xfrm>
            <a:off x="8967782" y="3179198"/>
            <a:ext cx="2801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Nuclear Physics and Photonics</a:t>
            </a:r>
          </a:p>
        </p:txBody>
      </p:sp>
      <p:pic>
        <p:nvPicPr>
          <p:cNvPr id="1028" name="Picture 4" descr="https://3c1703fe8d.site.internapcdn.net/newman/csz/news/800/2015/attosecondel.jpg">
            <a:extLst>
              <a:ext uri="{FF2B5EF4-FFF2-40B4-BE49-F238E27FC236}">
                <a16:creationId xmlns:a16="http://schemas.microsoft.com/office/drawing/2014/main" id="{41022CC9-BC12-E94F-A224-2DA9457A286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62" y="4275018"/>
            <a:ext cx="25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D18C4F7-CB2C-D044-95A9-D4B4130EA7F0}"/>
              </a:ext>
            </a:extLst>
          </p:cNvPr>
          <p:cNvSpPr txBox="1"/>
          <p:nvPr/>
        </p:nvSpPr>
        <p:spPr>
          <a:xfrm>
            <a:off x="8996541" y="5956344"/>
            <a:ext cx="2801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Ultrafast, </a:t>
            </a:r>
            <a:r>
              <a:rPr lang="en-US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attosecond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dynamics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EEFC2-FCA0-4093-5DF9-5BC4F035F04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0" y="397809"/>
            <a:ext cx="1841462" cy="8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36EA1B-4DA1-BEBF-1B6A-C4E9199F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E5000"/>
                </a:solidFill>
              </a:rPr>
              <a:t>ELI ERIC is </a:t>
            </a:r>
            <a:r>
              <a:rPr lang="cs-CZ" sz="3600" dirty="0">
                <a:solidFill>
                  <a:srgbClr val="FE5000"/>
                </a:solidFill>
              </a:rPr>
              <a:t>o</a:t>
            </a:r>
            <a:r>
              <a:rPr lang="en-GB" sz="3600" dirty="0">
                <a:solidFill>
                  <a:srgbClr val="FE5000"/>
                </a:solidFill>
              </a:rPr>
              <a:t>pen to the </a:t>
            </a:r>
            <a:r>
              <a:rPr lang="cs-CZ" sz="3600" dirty="0">
                <a:solidFill>
                  <a:srgbClr val="FE5000"/>
                </a:solidFill>
              </a:rPr>
              <a:t>w</a:t>
            </a:r>
            <a:r>
              <a:rPr lang="en-GB" sz="3600" dirty="0" err="1">
                <a:solidFill>
                  <a:srgbClr val="FE5000"/>
                </a:solidFill>
              </a:rPr>
              <a:t>orld</a:t>
            </a:r>
            <a:br>
              <a:rPr lang="en-GB" sz="3600" dirty="0">
                <a:solidFill>
                  <a:srgbClr val="FE5000"/>
                </a:solidFill>
              </a:rPr>
            </a:br>
            <a:r>
              <a:rPr lang="en-GB" sz="3600" dirty="0">
                <a:solidFill>
                  <a:srgbClr val="FE5000"/>
                </a:solidFill>
              </a:rPr>
              <a:t>A user facility with three access modes</a:t>
            </a:r>
            <a:endParaRPr lang="en-US" sz="3600" dirty="0">
              <a:solidFill>
                <a:srgbClr val="FE5000"/>
              </a:solidFill>
            </a:endParaRPr>
          </a:p>
        </p:txBody>
      </p:sp>
      <p:pic>
        <p:nvPicPr>
          <p:cNvPr id="7" name="Picture 4" descr="page7image1295792">
            <a:extLst>
              <a:ext uri="{FF2B5EF4-FFF2-40B4-BE49-F238E27FC236}">
                <a16:creationId xmlns:a16="http://schemas.microsoft.com/office/drawing/2014/main" id="{A93098E0-9505-CC8A-1760-1381850C617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62" b="3096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12" descr="IMG_1503_ok.jpg">
            <a:extLst>
              <a:ext uri="{FF2B5EF4-FFF2-40B4-BE49-F238E27FC236}">
                <a16:creationId xmlns:a16="http://schemas.microsoft.com/office/drawing/2014/main" id="{E3A250F2-AF91-46F6-ABF4-A51A6040D8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1" r="2111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86633F3-4BF4-C82E-71B4-602909523B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9" r="5019"/>
          <a:stretch/>
        </p:blipFill>
        <p:spPr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5AC17-8FEB-BEA6-4F96-9B68AD577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Excellence-Based Access</a:t>
            </a:r>
            <a:b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Evaluation of proposals by international peer-review panels. </a:t>
            </a:r>
            <a:b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Results of experiments published and open.</a:t>
            </a:r>
            <a:endParaRPr lang="cs-CZ" sz="2000" i="1" dirty="0">
              <a:ea typeface="Calibri" panose="020F0502020204030204"/>
              <a:cs typeface="Calibri" panose="020F0502020204030204"/>
            </a:endParaRPr>
          </a:p>
          <a:p>
            <a:pPr>
              <a:buFont typeface="Wingdings" pitchFamily="2" charset="2"/>
              <a:buChar char="§"/>
            </a:pPr>
            <a:r>
              <a:rPr lang="en-GB" sz="2000" b="1" dirty="0">
                <a:ea typeface="Calibri"/>
                <a:cs typeface="Times New Roman"/>
              </a:rPr>
              <a:t>Mission-Based Access</a:t>
            </a:r>
            <a:b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a typeface="Calibri"/>
                <a:cs typeface="Times New Roman"/>
              </a:rPr>
              <a:t>Thematic research granted on the basis of scientific missions </a:t>
            </a:r>
            <a:r>
              <a:rPr lang="en-US" sz="2000" dirty="0">
                <a:ea typeface="Calibri"/>
                <a:cs typeface="Calibri"/>
              </a:rPr>
              <a:t>pursuing challenges. </a:t>
            </a:r>
            <a:r>
              <a:rPr lang="en-GB" sz="2000" dirty="0">
                <a:ea typeface="Calibri"/>
                <a:cs typeface="Times New Roman"/>
              </a:rPr>
              <a:t>Proposals reviewed by international panels.</a:t>
            </a:r>
            <a:r>
              <a:rPr lang="en-US" sz="2000" dirty="0">
                <a:ea typeface="Calibri"/>
                <a:cs typeface="Calibri"/>
              </a:rPr>
              <a:t> </a:t>
            </a:r>
            <a:br>
              <a:rPr lang="en-US" sz="2000" dirty="0">
                <a:ea typeface="Calibri" panose="020F0502020204030204" pitchFamily="34" charset="0"/>
                <a:cs typeface="Calibri" charset="0"/>
              </a:rPr>
            </a:br>
            <a:r>
              <a:rPr lang="en-GB" sz="2000" i="1" dirty="0">
                <a:ea typeface="Calibri"/>
                <a:cs typeface="Times New Roman"/>
              </a:rPr>
              <a:t>Results published and open. </a:t>
            </a:r>
            <a:endParaRPr lang="en-GB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Proprietorial Access</a:t>
            </a:r>
            <a:b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Paid access for industrial or other users.</a:t>
            </a:r>
            <a:b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Results are retained by the user,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consistent with ELI ERIC’s Data and IPR Policy. </a:t>
            </a:r>
            <a:endParaRPr lang="cs-CZ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734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938D60-56E9-6146-87C2-CC70AEBFFC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1" y="397810"/>
            <a:ext cx="1841463" cy="893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B4E62F-3A68-3EDF-B531-27680C957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878" y="2274439"/>
            <a:ext cx="7893316" cy="44663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B73A6D-2D66-BBE2-F30B-F9EBC7F34AD8}"/>
              </a:ext>
            </a:extLst>
          </p:cNvPr>
          <p:cNvSpPr txBox="1"/>
          <p:nvPr/>
        </p:nvSpPr>
        <p:spPr>
          <a:xfrm>
            <a:off x="0" y="1504998"/>
            <a:ext cx="12093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914377" algn="l"/>
              </a:tabLst>
              <a:defRPr/>
            </a:pPr>
            <a:r>
              <a:rPr lang="en-US" sz="2400" b="0" dirty="0"/>
              <a:t>The first 3 ELI user calls received 227 proposals from 28 countries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29483C8-1B3F-9C41-2C3B-5FFEFC7EBAEE}"/>
              </a:ext>
            </a:extLst>
          </p:cNvPr>
          <p:cNvGraphicFramePr>
            <a:graphicFrameLocks noGrp="1"/>
          </p:cNvGraphicFramePr>
          <p:nvPr/>
        </p:nvGraphicFramePr>
        <p:xfrm>
          <a:off x="679252" y="3743390"/>
          <a:ext cx="3310543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2158">
                  <a:extLst>
                    <a:ext uri="{9D8B030D-6E8A-4147-A177-3AD203B41FA5}">
                      <a16:colId xmlns:a16="http://schemas.microsoft.com/office/drawing/2014/main" val="1450718518"/>
                    </a:ext>
                  </a:extLst>
                </a:gridCol>
                <a:gridCol w="815071">
                  <a:extLst>
                    <a:ext uri="{9D8B030D-6E8A-4147-A177-3AD203B41FA5}">
                      <a16:colId xmlns:a16="http://schemas.microsoft.com/office/drawing/2014/main" val="807833860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4024743514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1609055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r>
                        <a:rPr kumimoji="0" lang="en-GB" sz="16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st</a:t>
                      </a:r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Call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r>
                        <a:rPr kumimoji="0" lang="en-GB" sz="1600" b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nd</a:t>
                      </a:r>
                      <a:r>
                        <a:rPr kumimoji="0" lang="en-GB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Call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GB" sz="1600" b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rd</a:t>
                      </a:r>
                      <a:r>
                        <a:rPr kumimoji="0" lang="en-GB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Call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173772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ALPS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198825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BL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66370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NP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514745"/>
                  </a:ext>
                </a:extLst>
              </a:tr>
            </a:tbl>
          </a:graphicData>
        </a:graphic>
      </p:graphicFrame>
      <p:sp>
        <p:nvSpPr>
          <p:cNvPr id="5" name="Alcím 2">
            <a:extLst>
              <a:ext uri="{FF2B5EF4-FFF2-40B4-BE49-F238E27FC236}">
                <a16:creationId xmlns:a16="http://schemas.microsoft.com/office/drawing/2014/main" id="{DDCE8DCF-D7EE-6586-9E59-9BF37902838D}"/>
              </a:ext>
            </a:extLst>
          </p:cNvPr>
          <p:cNvSpPr txBox="1">
            <a:spLocks/>
          </p:cNvSpPr>
          <p:nvPr/>
        </p:nvSpPr>
        <p:spPr>
          <a:xfrm>
            <a:off x="2821564" y="504335"/>
            <a:ext cx="5651219" cy="1103352"/>
          </a:xfrm>
          <a:prstGeom prst="rect">
            <a:avLst/>
          </a:prstGeom>
        </p:spPr>
        <p:txBody>
          <a:bodyPr vert="horz" lIns="0" tIns="45717" rIns="91434" bIns="4571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000"/>
              </a:lnSpc>
              <a:spcBef>
                <a:spcPts val="0"/>
              </a:spcBef>
            </a:pPr>
            <a:r>
              <a:rPr lang="hu-HU" sz="4800" dirty="0">
                <a:solidFill>
                  <a:srgbClr val="FE5000"/>
                </a:solidFill>
              </a:rPr>
              <a:t>User </a:t>
            </a:r>
            <a:r>
              <a:rPr lang="hu-HU" sz="4800" dirty="0" err="1">
                <a:solidFill>
                  <a:srgbClr val="FE5000"/>
                </a:solidFill>
              </a:rPr>
              <a:t>Programme</a:t>
            </a:r>
            <a:r>
              <a:rPr lang="hu-HU" sz="4800" dirty="0">
                <a:solidFill>
                  <a:srgbClr val="FE5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796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BE57FA-1ADB-FD42-A41A-AC09909E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148" y="548668"/>
            <a:ext cx="7222245" cy="415499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chemeClr val="accent2"/>
                </a:solidFill>
              </a:rPr>
              <a:t>Czech Optical Cluster &amp; ELI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EEFC2-FCA0-4093-5DF9-5BC4F035F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0" y="397809"/>
            <a:ext cx="1841462" cy="893109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7722F40-AFA1-FCA8-C243-CCD6FAE8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47088"/>
            <a:ext cx="110463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46088" lvl="1" indent="-446088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Font typeface="Century Gothic" panose="020B0502020202020204" pitchFamily="34" charset="0"/>
              <a:buChar char="−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Joint development of technologies &amp; applications</a:t>
            </a:r>
          </a:p>
          <a:p>
            <a:pPr marL="446088" lvl="1" indent="-446088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Font typeface="Century Gothic" panose="020B0502020202020204" pitchFamily="34" charset="0"/>
              <a:buChar char="−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User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&amp; Testing of newly developed solutions </a:t>
            </a:r>
          </a:p>
          <a:p>
            <a:pPr marL="446088" lvl="1" indent="-446088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Font typeface="Century Gothic" panose="020B0502020202020204" pitchFamily="34" charset="0"/>
              <a:buChar char="−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Training of students, researchers and technicians (operating laser systems, beamlines, user stations, safety, etc.)</a:t>
            </a:r>
          </a:p>
          <a:p>
            <a:pPr marL="446088" lvl="1" indent="-446088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Font typeface="Century Gothic" panose="020B0502020202020204" pitchFamily="34" charset="0"/>
              <a:buChar char="−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Creation of new technology supplier opportunities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C2677FC-5F76-AC8E-4C3D-280767E25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877" y="379389"/>
            <a:ext cx="2242542" cy="9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CDA6-C628-E517-925E-EF095895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Instrumentation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3B129-07CC-1CEE-838F-9A1EC2E57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LucidaGrande" panose="020B0600040502020204" pitchFamily="34" charset="0"/>
              </a:rPr>
              <a:t>Challenge</a:t>
            </a:r>
            <a:r>
              <a:rPr lang="en-GB" sz="2000" dirty="0">
                <a:latin typeface="LucidaGrande" panose="020B0600040502020204" pitchFamily="34" charset="0"/>
              </a:rPr>
              <a:t>: </a:t>
            </a:r>
            <a:r>
              <a:rPr lang="en-GB" sz="2000" b="1" dirty="0">
                <a:latin typeface="LucidaGrande" panose="020B0600040502020204" pitchFamily="34" charset="0"/>
              </a:rPr>
              <a:t>ELI Beamlines needs a clean and stable vacuum environment to place optical elements for experiments.</a:t>
            </a:r>
          </a:p>
          <a:p>
            <a:pPr marL="0" indent="0">
              <a:buNone/>
            </a:pPr>
            <a:endParaRPr lang="en-GB" sz="2800" b="1" dirty="0">
              <a:effectLst/>
            </a:endParaRPr>
          </a:p>
          <a:p>
            <a:r>
              <a:rPr lang="en-GB" sz="2000" dirty="0"/>
              <a:t>ELI Beamlines created a conceptual design based on optical paths and functional requirements. </a:t>
            </a:r>
          </a:p>
          <a:p>
            <a:r>
              <a:rPr lang="en-GB" sz="2000" dirty="0"/>
              <a:t>STREICHER Pilsen, a company that manufactures custom vacuum chambers, made a structural analysis to predict chamber deformation and vibration stability of optical table mounted with manipulators and mirrors;</a:t>
            </a:r>
          </a:p>
          <a:p>
            <a:r>
              <a:rPr lang="en-GB" sz="2000" dirty="0"/>
              <a:t>ELI Beamlines cooperates in the definition of the cleaning process for large UHV vacuum chambers that should be compatible with highly sensitive optical mirrors. </a:t>
            </a:r>
          </a:p>
          <a:p>
            <a:r>
              <a:rPr lang="en-GB" sz="2000" dirty="0"/>
              <a:t>STREICHER Pilsen delivered this component to ELI Beamlines and used the know-how acquired to deliver large vacuum chambers with low outgassing to ELI ALPS and other customers. </a:t>
            </a:r>
            <a:endParaRPr lang="en-IT" sz="20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1A28FBD-C757-3F3E-AF80-4E4F85BF798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/>
          <a:stretch/>
        </p:blipFill>
        <p:spPr>
          <a:xfrm>
            <a:off x="8697674" y="1069997"/>
            <a:ext cx="3494326" cy="5742283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3B398BD2-E243-A478-DE29-68EFC5738C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407" y="285337"/>
            <a:ext cx="1264653" cy="6133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59C3D8-9888-6E99-7F59-6CA24E24B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29" y="1146903"/>
            <a:ext cx="1010008" cy="9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799" y="6018761"/>
            <a:ext cx="3256939" cy="8466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055" y="4254851"/>
            <a:ext cx="2612425" cy="803823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3311691" y="269063"/>
            <a:ext cx="8005276" cy="9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altLang="cs-CZ" sz="2800" b="0" kern="1200" dirty="0">
                <a:solidFill>
                  <a:srgbClr val="1F5B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8B1E1"/>
                </a:solidFill>
                <a:latin typeface="Calibri" pitchFamily="34" charset="0"/>
                <a:cs typeface="Arial" charset="0"/>
              </a:defRPr>
            </a:lvl5pPr>
            <a:lvl6pPr marL="521482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42965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64447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85929"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altLang="cs-CZ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ELI &amp; </a:t>
            </a:r>
            <a:r>
              <a:rPr lang="en-US" altLang="cs-CZ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Innovation</a:t>
            </a:r>
            <a:r>
              <a:rPr lang="cs-CZ" altLang="cs-CZ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</a:t>
            </a:r>
            <a:endParaRPr lang="en-US" altLang="cs-CZ" sz="36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7502" y="1787122"/>
            <a:ext cx="9795146" cy="442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1" indent="-446088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Font typeface="Century Gothic" panose="020B0502020202020204" pitchFamily="34" charset="0"/>
              <a:buChar char="−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+P Spectroscopy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new method of UXV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characterisation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developer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ELI Beamlines Facility</a:t>
            </a:r>
          </a:p>
          <a:p>
            <a:pPr marL="0" lvl="1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446088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Font typeface="Century Gothic" panose="020B0502020202020204" pitchFamily="34" charset="0"/>
              <a:buChar char="−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Rigaku Innovative Technologies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prototyping of a new device used for laser-driven X-ray generation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6088" lvl="1" indent="-446088" fontAlgn="base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E84E1B"/>
              </a:buClr>
              <a:buFont typeface="Century Gothic" panose="020B0502020202020204" pitchFamily="34" charset="0"/>
              <a:buChar char="−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Edwards Vacuum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testing of vacuum systems at ELI Beamlines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Facility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778" y="2394562"/>
            <a:ext cx="2384977" cy="7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9052</TotalTime>
  <Words>751</Words>
  <Application>Microsoft Office PowerPoint</Application>
  <PresentationFormat>Širokoúhlá obrazovka</PresentationFormat>
  <Paragraphs>101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Cabin SemiBold</vt:lpstr>
      <vt:lpstr>Calibri</vt:lpstr>
      <vt:lpstr>Calibri Light</vt:lpstr>
      <vt:lpstr>Century Gothic</vt:lpstr>
      <vt:lpstr>LucidaGrande</vt:lpstr>
      <vt:lpstr>Wingdings</vt:lpstr>
      <vt:lpstr>Office Theme</vt:lpstr>
      <vt:lpstr>Prezentace aplikace PowerPoint</vt:lpstr>
      <vt:lpstr>Multisite Infrastructure</vt:lpstr>
      <vt:lpstr>Prezentace aplikace PowerPoint</vt:lpstr>
      <vt:lpstr>ELI Science Case</vt:lpstr>
      <vt:lpstr>ELI ERIC is open to the world A user facility with three access modes</vt:lpstr>
      <vt:lpstr>Prezentace aplikace PowerPoint</vt:lpstr>
      <vt:lpstr>Czech Optical Cluster &amp; ELI</vt:lpstr>
      <vt:lpstr>Instrumentation development</vt:lpstr>
      <vt:lpstr>Prezentace aplikace PowerPoint</vt:lpstr>
      <vt:lpstr>Training a new generation of laser experts</vt:lpstr>
      <vt:lpstr> The Czech Republic Contracted total value 2012 – 2022: 47 200 000 EUR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allen.weeks</dc:creator>
  <cp:keywords/>
  <dc:description/>
  <cp:lastModifiedBy>Hála Aleš</cp:lastModifiedBy>
  <cp:revision>225</cp:revision>
  <cp:lastPrinted>2021-07-01T16:53:13Z</cp:lastPrinted>
  <dcterms:created xsi:type="dcterms:W3CDTF">2021-06-30T16:41:54Z</dcterms:created>
  <dcterms:modified xsi:type="dcterms:W3CDTF">2024-04-12T13:08:15Z</dcterms:modified>
  <cp:category/>
</cp:coreProperties>
</file>